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3"/>
  </p:sldMasterIdLst>
  <p:notesMasterIdLst>
    <p:notesMasterId r:id="rId70"/>
  </p:notesMasterIdLst>
  <p:sldIdLst>
    <p:sldId id="286" r:id="rId14"/>
    <p:sldId id="345" r:id="rId15"/>
    <p:sldId id="340" r:id="rId16"/>
    <p:sldId id="257" r:id="rId17"/>
    <p:sldId id="310" r:id="rId18"/>
    <p:sldId id="290" r:id="rId19"/>
    <p:sldId id="303" r:id="rId20"/>
    <p:sldId id="297" r:id="rId21"/>
    <p:sldId id="293" r:id="rId22"/>
    <p:sldId id="304" r:id="rId23"/>
    <p:sldId id="312" r:id="rId24"/>
    <p:sldId id="311" r:id="rId25"/>
    <p:sldId id="305" r:id="rId26"/>
    <p:sldId id="299" r:id="rId27"/>
    <p:sldId id="306" r:id="rId28"/>
    <p:sldId id="309" r:id="rId29"/>
    <p:sldId id="313" r:id="rId30"/>
    <p:sldId id="300" r:id="rId31"/>
    <p:sldId id="314" r:id="rId32"/>
    <p:sldId id="302" r:id="rId33"/>
    <p:sldId id="298" r:id="rId34"/>
    <p:sldId id="291" r:id="rId35"/>
    <p:sldId id="315" r:id="rId36"/>
    <p:sldId id="292" r:id="rId37"/>
    <p:sldId id="317" r:id="rId38"/>
    <p:sldId id="316" r:id="rId39"/>
    <p:sldId id="347" r:id="rId40"/>
    <p:sldId id="348" r:id="rId41"/>
    <p:sldId id="341" r:id="rId42"/>
    <p:sldId id="343" r:id="rId43"/>
    <p:sldId id="342" r:id="rId44"/>
    <p:sldId id="318" r:id="rId45"/>
    <p:sldId id="319" r:id="rId46"/>
    <p:sldId id="320" r:id="rId47"/>
    <p:sldId id="344" r:id="rId48"/>
    <p:sldId id="321" r:id="rId49"/>
    <p:sldId id="322" r:id="rId50"/>
    <p:sldId id="329" r:id="rId51"/>
    <p:sldId id="323" r:id="rId52"/>
    <p:sldId id="324" r:id="rId53"/>
    <p:sldId id="326" r:id="rId54"/>
    <p:sldId id="327" r:id="rId55"/>
    <p:sldId id="325" r:id="rId56"/>
    <p:sldId id="328" r:id="rId57"/>
    <p:sldId id="330" r:id="rId58"/>
    <p:sldId id="331" r:id="rId59"/>
    <p:sldId id="333" r:id="rId60"/>
    <p:sldId id="346" r:id="rId61"/>
    <p:sldId id="332" r:id="rId62"/>
    <p:sldId id="334" r:id="rId63"/>
    <p:sldId id="335" r:id="rId64"/>
    <p:sldId id="336" r:id="rId65"/>
    <p:sldId id="338" r:id="rId66"/>
    <p:sldId id="339" r:id="rId67"/>
    <p:sldId id="337" r:id="rId68"/>
    <p:sldId id="278" r:id="rId6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550" autoAdjust="0"/>
  </p:normalViewPr>
  <p:slideViewPr>
    <p:cSldViewPr snapToGrid="0">
      <p:cViewPr>
        <p:scale>
          <a:sx n="150" d="100"/>
          <a:sy n="150" d="100"/>
        </p:scale>
        <p:origin x="1992" y="39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3.xml"/><Relationship Id="rId21" Type="http://schemas.openxmlformats.org/officeDocument/2006/relationships/slide" Target="slides/slide8.xml"/><Relationship Id="rId42" Type="http://schemas.openxmlformats.org/officeDocument/2006/relationships/slide" Target="slides/slide29.xml"/><Relationship Id="rId47" Type="http://schemas.openxmlformats.org/officeDocument/2006/relationships/slide" Target="slides/slide34.xml"/><Relationship Id="rId63" Type="http://schemas.openxmlformats.org/officeDocument/2006/relationships/slide" Target="slides/slide50.xml"/><Relationship Id="rId68" Type="http://schemas.openxmlformats.org/officeDocument/2006/relationships/slide" Target="slides/slide55.xml"/><Relationship Id="rId2" Type="http://schemas.openxmlformats.org/officeDocument/2006/relationships/customXml" Target="../customXml/item2.xml"/><Relationship Id="rId16" Type="http://schemas.openxmlformats.org/officeDocument/2006/relationships/slide" Target="slides/slide3.xml"/><Relationship Id="rId29" Type="http://schemas.openxmlformats.org/officeDocument/2006/relationships/slide" Target="slides/slide16.xml"/><Relationship Id="rId11" Type="http://schemas.openxmlformats.org/officeDocument/2006/relationships/customXml" Target="../customXml/item11.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slide" Target="slides/slide40.xml"/><Relationship Id="rId58" Type="http://schemas.openxmlformats.org/officeDocument/2006/relationships/slide" Target="slides/slide45.xml"/><Relationship Id="rId66" Type="http://schemas.openxmlformats.org/officeDocument/2006/relationships/slide" Target="slides/slide53.xml"/><Relationship Id="rId74" Type="http://schemas.openxmlformats.org/officeDocument/2006/relationships/tableStyles" Target="tableStyles.xml"/><Relationship Id="rId5" Type="http://schemas.openxmlformats.org/officeDocument/2006/relationships/customXml" Target="../customXml/item5.xml"/><Relationship Id="rId61" Type="http://schemas.openxmlformats.org/officeDocument/2006/relationships/slide" Target="slides/slide48.xml"/><Relationship Id="rId19" Type="http://schemas.openxmlformats.org/officeDocument/2006/relationships/slide" Target="slides/slide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slide" Target="slides/slide43.xml"/><Relationship Id="rId64" Type="http://schemas.openxmlformats.org/officeDocument/2006/relationships/slide" Target="slides/slide51.xml"/><Relationship Id="rId69" Type="http://schemas.openxmlformats.org/officeDocument/2006/relationships/slide" Target="slides/slide56.xml"/><Relationship Id="rId8" Type="http://schemas.openxmlformats.org/officeDocument/2006/relationships/customXml" Target="../customXml/item8.xml"/><Relationship Id="rId51" Type="http://schemas.openxmlformats.org/officeDocument/2006/relationships/slide" Target="slides/slide38.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customXml" Target="../customXml/item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59" Type="http://schemas.openxmlformats.org/officeDocument/2006/relationships/slide" Target="slides/slide46.xml"/><Relationship Id="rId67" Type="http://schemas.openxmlformats.org/officeDocument/2006/relationships/slide" Target="slides/slide54.xml"/><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slide" Target="slides/slide41.xml"/><Relationship Id="rId62" Type="http://schemas.openxmlformats.org/officeDocument/2006/relationships/slide" Target="slides/slide49.xml"/><Relationship Id="rId7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slide" Target="slides/slide44.xml"/><Relationship Id="rId10" Type="http://schemas.openxmlformats.org/officeDocument/2006/relationships/customXml" Target="../customXml/item10.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60" Type="http://schemas.openxmlformats.org/officeDocument/2006/relationships/slide" Target="slides/slide47.xml"/><Relationship Id="rId65" Type="http://schemas.openxmlformats.org/officeDocument/2006/relationships/slide" Target="slides/slide52.xml"/><Relationship Id="rId73"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customXml" Target="../customXml/item9.xml"/><Relationship Id="rId13" Type="http://schemas.openxmlformats.org/officeDocument/2006/relationships/slideMaster" Target="slideMasters/slideMaster1.xml"/><Relationship Id="rId18" Type="http://schemas.openxmlformats.org/officeDocument/2006/relationships/slide" Target="slides/slide5.xml"/><Relationship Id="rId39" Type="http://schemas.openxmlformats.org/officeDocument/2006/relationships/slide" Target="slides/slide2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 Type="http://schemas.openxmlformats.org/officeDocument/2006/relationships/customXml" Target="../customXml/item7.xml"/><Relationship Id="rId7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09E6B3-FED2-45C3-B32B-CD15797CC416}" type="doc">
      <dgm:prSet loTypeId="urn:microsoft.com/office/officeart/2005/8/layout/default" loCatId="list" qsTypeId="urn:microsoft.com/office/officeart/2005/8/quickstyle/simple1" qsCatId="simple" csTypeId="urn:microsoft.com/office/officeart/2005/8/colors/accent0_1" csCatId="mainScheme" phldr="1"/>
      <dgm:spPr/>
      <dgm:t>
        <a:bodyPr/>
        <a:lstStyle/>
        <a:p>
          <a:endParaRPr lang="en-US"/>
        </a:p>
      </dgm:t>
    </dgm:pt>
    <dgm:pt modelId="{9659AA7B-8D61-4D0B-8581-713EF08292F8}">
      <dgm:prSet phldrT="[Text]"/>
      <dgm:spPr/>
      <dgm:t>
        <a:bodyPr/>
        <a:lstStyle/>
        <a:p>
          <a:r>
            <a:rPr lang="en-US" dirty="0"/>
            <a:t>Lowest abstraction level possible</a:t>
          </a:r>
        </a:p>
      </dgm:t>
    </dgm:pt>
    <dgm:pt modelId="{85C05C87-C638-4900-84A8-B8A0892DFF77}" type="parTrans" cxnId="{9A6D58C2-DA72-4F7C-BAF1-8B18AB6FC7E8}">
      <dgm:prSet/>
      <dgm:spPr/>
      <dgm:t>
        <a:bodyPr/>
        <a:lstStyle/>
        <a:p>
          <a:endParaRPr lang="en-US"/>
        </a:p>
      </dgm:t>
    </dgm:pt>
    <dgm:pt modelId="{D794853D-D20D-4C16-AD6D-9D957F53A375}" type="sibTrans" cxnId="{9A6D58C2-DA72-4F7C-BAF1-8B18AB6FC7E8}">
      <dgm:prSet/>
      <dgm:spPr/>
      <dgm:t>
        <a:bodyPr/>
        <a:lstStyle/>
        <a:p>
          <a:endParaRPr lang="en-US"/>
        </a:p>
      </dgm:t>
    </dgm:pt>
    <dgm:pt modelId="{E4912A51-C0D5-4E86-BA19-74077E860E36}">
      <dgm:prSet phldrT="[Text]"/>
      <dgm:spPr/>
      <dgm:t>
        <a:bodyPr/>
        <a:lstStyle/>
        <a:p>
          <a:r>
            <a:rPr lang="en-US" dirty="0"/>
            <a:t>Collision detection</a:t>
          </a:r>
        </a:p>
      </dgm:t>
    </dgm:pt>
    <dgm:pt modelId="{4DDA964A-D1E4-4E14-B617-645783A883B0}" type="parTrans" cxnId="{1DD9CEE9-DBEC-4883-9146-40B0D710F594}">
      <dgm:prSet/>
      <dgm:spPr/>
      <dgm:t>
        <a:bodyPr/>
        <a:lstStyle/>
        <a:p>
          <a:endParaRPr lang="en-US"/>
        </a:p>
      </dgm:t>
    </dgm:pt>
    <dgm:pt modelId="{209495A4-5130-4423-9047-C5261F269ED2}" type="sibTrans" cxnId="{1DD9CEE9-DBEC-4883-9146-40B0D710F594}">
      <dgm:prSet/>
      <dgm:spPr/>
      <dgm:t>
        <a:bodyPr/>
        <a:lstStyle/>
        <a:p>
          <a:endParaRPr lang="en-US"/>
        </a:p>
      </dgm:t>
    </dgm:pt>
    <dgm:pt modelId="{5788B475-C2D6-43EE-AEDF-54F02C15DE01}">
      <dgm:prSet phldrT="[Text]"/>
      <dgm:spPr/>
      <dgm:t>
        <a:bodyPr/>
        <a:lstStyle/>
        <a:p>
          <a:r>
            <a:rPr lang="en-US" dirty="0"/>
            <a:t>Error detection</a:t>
          </a:r>
        </a:p>
      </dgm:t>
    </dgm:pt>
    <dgm:pt modelId="{EF98C5C5-023C-47FD-8C18-F7BC70F61430}" type="parTrans" cxnId="{B2DA5F61-645A-46DF-AADE-0D24A95DCED2}">
      <dgm:prSet/>
      <dgm:spPr/>
      <dgm:t>
        <a:bodyPr/>
        <a:lstStyle/>
        <a:p>
          <a:endParaRPr lang="en-US"/>
        </a:p>
      </dgm:t>
    </dgm:pt>
    <dgm:pt modelId="{1595C77B-8ACF-4B34-9803-0ABF9A89B388}" type="sibTrans" cxnId="{B2DA5F61-645A-46DF-AADE-0D24A95DCED2}">
      <dgm:prSet/>
      <dgm:spPr/>
      <dgm:t>
        <a:bodyPr/>
        <a:lstStyle/>
        <a:p>
          <a:endParaRPr lang="en-US"/>
        </a:p>
      </dgm:t>
    </dgm:pt>
    <dgm:pt modelId="{B64969C4-48DF-4893-A7A8-A349FB039705}">
      <dgm:prSet phldrT="[Text]"/>
      <dgm:spPr/>
      <dgm:t>
        <a:bodyPr/>
        <a:lstStyle/>
        <a:p>
          <a:r>
            <a:rPr lang="en-US" dirty="0"/>
            <a:t>Stop sending when others are sending</a:t>
          </a:r>
        </a:p>
      </dgm:t>
    </dgm:pt>
    <dgm:pt modelId="{7003B988-87F5-4050-A726-4D22639EEA71}" type="parTrans" cxnId="{79EDF885-4C60-4A59-B944-B6CE8676C93E}">
      <dgm:prSet/>
      <dgm:spPr/>
      <dgm:t>
        <a:bodyPr/>
        <a:lstStyle/>
        <a:p>
          <a:endParaRPr lang="en-US"/>
        </a:p>
      </dgm:t>
    </dgm:pt>
    <dgm:pt modelId="{F2D37D5A-F806-49F5-9382-8BD626523AE1}" type="sibTrans" cxnId="{79EDF885-4C60-4A59-B944-B6CE8676C93E}">
      <dgm:prSet/>
      <dgm:spPr/>
      <dgm:t>
        <a:bodyPr/>
        <a:lstStyle/>
        <a:p>
          <a:endParaRPr lang="en-US"/>
        </a:p>
      </dgm:t>
    </dgm:pt>
    <dgm:pt modelId="{86716145-4D79-42B2-8B53-18FB80F3B40B}">
      <dgm:prSet phldrT="[Text]"/>
      <dgm:spPr/>
      <dgm:t>
        <a:bodyPr/>
        <a:lstStyle/>
        <a:p>
          <a:r>
            <a:rPr lang="en-US" dirty="0"/>
            <a:t>Packet Switching</a:t>
          </a:r>
        </a:p>
      </dgm:t>
    </dgm:pt>
    <dgm:pt modelId="{E2E373D2-7627-408F-A8C6-E70F95E5D081}" type="parTrans" cxnId="{69DF6E61-A437-4EAF-AF7B-09D1D071D253}">
      <dgm:prSet/>
      <dgm:spPr/>
      <dgm:t>
        <a:bodyPr/>
        <a:lstStyle/>
        <a:p>
          <a:endParaRPr lang="en-US"/>
        </a:p>
      </dgm:t>
    </dgm:pt>
    <dgm:pt modelId="{5D4AF0FE-C303-42D8-9F9C-4697CF74003E}" type="sibTrans" cxnId="{69DF6E61-A437-4EAF-AF7B-09D1D071D253}">
      <dgm:prSet/>
      <dgm:spPr/>
      <dgm:t>
        <a:bodyPr/>
        <a:lstStyle/>
        <a:p>
          <a:endParaRPr lang="en-US"/>
        </a:p>
      </dgm:t>
    </dgm:pt>
    <dgm:pt modelId="{59A0BCD4-418E-4FAC-8583-D09AAA6D3E10}" type="pres">
      <dgm:prSet presAssocID="{3109E6B3-FED2-45C3-B32B-CD15797CC416}" presName="diagram" presStyleCnt="0">
        <dgm:presLayoutVars>
          <dgm:dir/>
          <dgm:resizeHandles val="exact"/>
        </dgm:presLayoutVars>
      </dgm:prSet>
      <dgm:spPr/>
    </dgm:pt>
    <dgm:pt modelId="{AD1FA028-FFD5-44AE-B872-566C44EE7C0D}" type="pres">
      <dgm:prSet presAssocID="{9659AA7B-8D61-4D0B-8581-713EF08292F8}" presName="node" presStyleLbl="node1" presStyleIdx="0" presStyleCnt="4">
        <dgm:presLayoutVars>
          <dgm:bulletEnabled val="1"/>
        </dgm:presLayoutVars>
      </dgm:prSet>
      <dgm:spPr/>
    </dgm:pt>
    <dgm:pt modelId="{3D048EF3-24A4-4E31-8FA8-332467A46E61}" type="pres">
      <dgm:prSet presAssocID="{D794853D-D20D-4C16-AD6D-9D957F53A375}" presName="sibTrans" presStyleCnt="0"/>
      <dgm:spPr/>
    </dgm:pt>
    <dgm:pt modelId="{04E4DF6C-5087-4629-B46F-20B2B67D885B}" type="pres">
      <dgm:prSet presAssocID="{E4912A51-C0D5-4E86-BA19-74077E860E36}" presName="node" presStyleLbl="node1" presStyleIdx="1" presStyleCnt="4">
        <dgm:presLayoutVars>
          <dgm:bulletEnabled val="1"/>
        </dgm:presLayoutVars>
      </dgm:prSet>
      <dgm:spPr/>
    </dgm:pt>
    <dgm:pt modelId="{DC2B6CB1-9410-462E-9D32-CFBF91202D47}" type="pres">
      <dgm:prSet presAssocID="{209495A4-5130-4423-9047-C5261F269ED2}" presName="sibTrans" presStyleCnt="0"/>
      <dgm:spPr/>
    </dgm:pt>
    <dgm:pt modelId="{1C4F0626-5FD5-4C59-B85A-A9D38DA2CA8A}" type="pres">
      <dgm:prSet presAssocID="{5788B475-C2D6-43EE-AEDF-54F02C15DE01}" presName="node" presStyleLbl="node1" presStyleIdx="2" presStyleCnt="4">
        <dgm:presLayoutVars>
          <dgm:bulletEnabled val="1"/>
        </dgm:presLayoutVars>
      </dgm:prSet>
      <dgm:spPr/>
    </dgm:pt>
    <dgm:pt modelId="{07C835B4-C4ED-434D-8FF3-5D7803956578}" type="pres">
      <dgm:prSet presAssocID="{1595C77B-8ACF-4B34-9803-0ABF9A89B388}" presName="sibTrans" presStyleCnt="0"/>
      <dgm:spPr/>
    </dgm:pt>
    <dgm:pt modelId="{FEA09D38-9AE5-4214-ACC6-24BEA005B3D8}" type="pres">
      <dgm:prSet presAssocID="{86716145-4D79-42B2-8B53-18FB80F3B40B}" presName="node" presStyleLbl="node1" presStyleIdx="3" presStyleCnt="4">
        <dgm:presLayoutVars>
          <dgm:bulletEnabled val="1"/>
        </dgm:presLayoutVars>
      </dgm:prSet>
      <dgm:spPr/>
    </dgm:pt>
  </dgm:ptLst>
  <dgm:cxnLst>
    <dgm:cxn modelId="{D33CB712-5CB6-4683-8180-64CCAE010F5D}" type="presOf" srcId="{3109E6B3-FED2-45C3-B32B-CD15797CC416}" destId="{59A0BCD4-418E-4FAC-8583-D09AAA6D3E10}" srcOrd="0" destOrd="0" presId="urn:microsoft.com/office/officeart/2005/8/layout/default"/>
    <dgm:cxn modelId="{B2DA5F61-645A-46DF-AADE-0D24A95DCED2}" srcId="{3109E6B3-FED2-45C3-B32B-CD15797CC416}" destId="{5788B475-C2D6-43EE-AEDF-54F02C15DE01}" srcOrd="2" destOrd="0" parTransId="{EF98C5C5-023C-47FD-8C18-F7BC70F61430}" sibTransId="{1595C77B-8ACF-4B34-9803-0ABF9A89B388}"/>
    <dgm:cxn modelId="{69DF6E61-A437-4EAF-AF7B-09D1D071D253}" srcId="{3109E6B3-FED2-45C3-B32B-CD15797CC416}" destId="{86716145-4D79-42B2-8B53-18FB80F3B40B}" srcOrd="3" destOrd="0" parTransId="{E2E373D2-7627-408F-A8C6-E70F95E5D081}" sibTransId="{5D4AF0FE-C303-42D8-9F9C-4697CF74003E}"/>
    <dgm:cxn modelId="{2726E155-EF06-44B4-ABA5-CF3A38F7EB9D}" type="presOf" srcId="{9659AA7B-8D61-4D0B-8581-713EF08292F8}" destId="{AD1FA028-FFD5-44AE-B872-566C44EE7C0D}" srcOrd="0" destOrd="0" presId="urn:microsoft.com/office/officeart/2005/8/layout/default"/>
    <dgm:cxn modelId="{A54A3559-FA12-4E8A-9ECD-ADEBC12C67CC}" type="presOf" srcId="{E4912A51-C0D5-4E86-BA19-74077E860E36}" destId="{04E4DF6C-5087-4629-B46F-20B2B67D885B}" srcOrd="0" destOrd="0" presId="urn:microsoft.com/office/officeart/2005/8/layout/default"/>
    <dgm:cxn modelId="{0631DA79-2867-44AF-8A8A-8204F5C0BA43}" type="presOf" srcId="{B64969C4-48DF-4893-A7A8-A349FB039705}" destId="{04E4DF6C-5087-4629-B46F-20B2B67D885B}" srcOrd="0" destOrd="1" presId="urn:microsoft.com/office/officeart/2005/8/layout/default"/>
    <dgm:cxn modelId="{79EDF885-4C60-4A59-B944-B6CE8676C93E}" srcId="{E4912A51-C0D5-4E86-BA19-74077E860E36}" destId="{B64969C4-48DF-4893-A7A8-A349FB039705}" srcOrd="0" destOrd="0" parTransId="{7003B988-87F5-4050-A726-4D22639EEA71}" sibTransId="{F2D37D5A-F806-49F5-9382-8BD626523AE1}"/>
    <dgm:cxn modelId="{92399FBD-66F3-4611-B7BC-F4FA73E2A8F5}" type="presOf" srcId="{5788B475-C2D6-43EE-AEDF-54F02C15DE01}" destId="{1C4F0626-5FD5-4C59-B85A-A9D38DA2CA8A}" srcOrd="0" destOrd="0" presId="urn:microsoft.com/office/officeart/2005/8/layout/default"/>
    <dgm:cxn modelId="{9A6D58C2-DA72-4F7C-BAF1-8B18AB6FC7E8}" srcId="{3109E6B3-FED2-45C3-B32B-CD15797CC416}" destId="{9659AA7B-8D61-4D0B-8581-713EF08292F8}" srcOrd="0" destOrd="0" parTransId="{85C05C87-C638-4900-84A8-B8A0892DFF77}" sibTransId="{D794853D-D20D-4C16-AD6D-9D957F53A375}"/>
    <dgm:cxn modelId="{1DD9CEE9-DBEC-4883-9146-40B0D710F594}" srcId="{3109E6B3-FED2-45C3-B32B-CD15797CC416}" destId="{E4912A51-C0D5-4E86-BA19-74077E860E36}" srcOrd="1" destOrd="0" parTransId="{4DDA964A-D1E4-4E14-B617-645783A883B0}" sibTransId="{209495A4-5130-4423-9047-C5261F269ED2}"/>
    <dgm:cxn modelId="{D59E1EF9-9E90-4045-ADA2-482F3973082E}" type="presOf" srcId="{86716145-4D79-42B2-8B53-18FB80F3B40B}" destId="{FEA09D38-9AE5-4214-ACC6-24BEA005B3D8}" srcOrd="0" destOrd="0" presId="urn:microsoft.com/office/officeart/2005/8/layout/default"/>
    <dgm:cxn modelId="{967DD38D-0DCD-4D4A-ADC5-186BDB7C77F4}" type="presParOf" srcId="{59A0BCD4-418E-4FAC-8583-D09AAA6D3E10}" destId="{AD1FA028-FFD5-44AE-B872-566C44EE7C0D}" srcOrd="0" destOrd="0" presId="urn:microsoft.com/office/officeart/2005/8/layout/default"/>
    <dgm:cxn modelId="{4AC2A380-E4F5-4F86-AE63-DC4A3F97EDC8}" type="presParOf" srcId="{59A0BCD4-418E-4FAC-8583-D09AAA6D3E10}" destId="{3D048EF3-24A4-4E31-8FA8-332467A46E61}" srcOrd="1" destOrd="0" presId="urn:microsoft.com/office/officeart/2005/8/layout/default"/>
    <dgm:cxn modelId="{2232A16D-EBB9-4AE5-ACFB-AD03F57700E8}" type="presParOf" srcId="{59A0BCD4-418E-4FAC-8583-D09AAA6D3E10}" destId="{04E4DF6C-5087-4629-B46F-20B2B67D885B}" srcOrd="2" destOrd="0" presId="urn:microsoft.com/office/officeart/2005/8/layout/default"/>
    <dgm:cxn modelId="{E3350BAF-5F82-429B-A1DB-22287F8F59D6}" type="presParOf" srcId="{59A0BCD4-418E-4FAC-8583-D09AAA6D3E10}" destId="{DC2B6CB1-9410-462E-9D32-CFBF91202D47}" srcOrd="3" destOrd="0" presId="urn:microsoft.com/office/officeart/2005/8/layout/default"/>
    <dgm:cxn modelId="{71E48CAE-116B-4A5A-AACA-07C98687C829}" type="presParOf" srcId="{59A0BCD4-418E-4FAC-8583-D09AAA6D3E10}" destId="{1C4F0626-5FD5-4C59-B85A-A9D38DA2CA8A}" srcOrd="4" destOrd="0" presId="urn:microsoft.com/office/officeart/2005/8/layout/default"/>
    <dgm:cxn modelId="{04ECEBD5-1D9F-4955-AF8A-C09361454329}" type="presParOf" srcId="{59A0BCD4-418E-4FAC-8583-D09AAA6D3E10}" destId="{07C835B4-C4ED-434D-8FF3-5D7803956578}" srcOrd="5" destOrd="0" presId="urn:microsoft.com/office/officeart/2005/8/layout/default"/>
    <dgm:cxn modelId="{D0A3EA05-FA4B-4426-8355-FE3FC3CCB887}" type="presParOf" srcId="{59A0BCD4-418E-4FAC-8583-D09AAA6D3E10}" destId="{FEA09D38-9AE5-4214-ACC6-24BEA005B3D8}"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1F75BB-7473-44CC-8940-A6CACB20FCA9}" type="doc">
      <dgm:prSet loTypeId="urn:microsoft.com/office/officeart/2005/8/layout/default" loCatId="list" qsTypeId="urn:microsoft.com/office/officeart/2005/8/quickstyle/simple1" qsCatId="simple" csTypeId="urn:microsoft.com/office/officeart/2005/8/colors/accent0_1" csCatId="mainScheme" phldr="1"/>
      <dgm:spPr/>
      <dgm:t>
        <a:bodyPr/>
        <a:lstStyle/>
        <a:p>
          <a:endParaRPr lang="en-US"/>
        </a:p>
      </dgm:t>
    </dgm:pt>
    <dgm:pt modelId="{A198912E-47E4-45D8-95CE-60FE5EE9B79D}">
      <dgm:prSet phldrT="[Text]"/>
      <dgm:spPr/>
      <dgm:t>
        <a:bodyPr/>
        <a:lstStyle/>
        <a:p>
          <a:r>
            <a:rPr lang="en-US" dirty="0"/>
            <a:t>Internetwork Routing</a:t>
          </a:r>
        </a:p>
      </dgm:t>
    </dgm:pt>
    <dgm:pt modelId="{F6C37797-3619-466D-B665-230B549DAA13}" type="parTrans" cxnId="{84D0CE76-1C53-4E93-8F30-B739CA512729}">
      <dgm:prSet/>
      <dgm:spPr/>
      <dgm:t>
        <a:bodyPr/>
        <a:lstStyle/>
        <a:p>
          <a:endParaRPr lang="en-US"/>
        </a:p>
      </dgm:t>
    </dgm:pt>
    <dgm:pt modelId="{FD6E30A3-D8E9-4A01-B4C8-13545A519AC4}" type="sibTrans" cxnId="{84D0CE76-1C53-4E93-8F30-B739CA512729}">
      <dgm:prSet/>
      <dgm:spPr/>
      <dgm:t>
        <a:bodyPr/>
        <a:lstStyle/>
        <a:p>
          <a:endParaRPr lang="en-US"/>
        </a:p>
      </dgm:t>
    </dgm:pt>
    <dgm:pt modelId="{56EBC498-7470-4C84-8A75-8F221A5BC3D5}">
      <dgm:prSet phldrT="[Text]">
        <dgm:style>
          <a:lnRef idx="2">
            <a:schemeClr val="dk1"/>
          </a:lnRef>
          <a:fillRef idx="1">
            <a:schemeClr val="lt1"/>
          </a:fillRef>
          <a:effectRef idx="0">
            <a:schemeClr val="dk1"/>
          </a:effectRef>
          <a:fontRef idx="minor">
            <a:schemeClr val="dk1"/>
          </a:fontRef>
        </dgm:style>
      </dgm:prSet>
      <dgm:spPr/>
      <dgm:t>
        <a:bodyPr/>
        <a:lstStyle/>
        <a:p>
          <a:r>
            <a:rPr lang="en-US" dirty="0"/>
            <a:t>IP Address as Globally Unique Address System</a:t>
          </a:r>
        </a:p>
      </dgm:t>
    </dgm:pt>
    <dgm:pt modelId="{C30B7501-553D-48ED-A696-1E91C104B735}" type="parTrans" cxnId="{0A961E3D-206B-466C-A96E-7B3E52430B7B}">
      <dgm:prSet/>
      <dgm:spPr/>
      <dgm:t>
        <a:bodyPr/>
        <a:lstStyle/>
        <a:p>
          <a:endParaRPr lang="en-US"/>
        </a:p>
      </dgm:t>
    </dgm:pt>
    <dgm:pt modelId="{DD153CBC-9C1A-4F49-B6C0-52668E090F6A}" type="sibTrans" cxnId="{0A961E3D-206B-466C-A96E-7B3E52430B7B}">
      <dgm:prSet/>
      <dgm:spPr/>
      <dgm:t>
        <a:bodyPr/>
        <a:lstStyle/>
        <a:p>
          <a:endParaRPr lang="en-US"/>
        </a:p>
      </dgm:t>
    </dgm:pt>
    <dgm:pt modelId="{8EF0479E-2D27-4898-9A49-6C41D2043865}">
      <dgm:prSet phldrT="[Text]"/>
      <dgm:spPr/>
      <dgm:t>
        <a:bodyPr/>
        <a:lstStyle/>
        <a:p>
          <a:r>
            <a:rPr lang="en-US" dirty="0"/>
            <a:t>Provides a common format for packets</a:t>
          </a:r>
        </a:p>
      </dgm:t>
    </dgm:pt>
    <dgm:pt modelId="{26C13568-5C38-4AEE-BC81-34653C14C85F}" type="parTrans" cxnId="{2401DA71-EDB2-475C-BF9F-0B21F6AF6651}">
      <dgm:prSet/>
      <dgm:spPr/>
      <dgm:t>
        <a:bodyPr/>
        <a:lstStyle/>
        <a:p>
          <a:endParaRPr lang="en-US"/>
        </a:p>
      </dgm:t>
    </dgm:pt>
    <dgm:pt modelId="{14F07AD0-6FBE-4B76-B9EB-AF7E5C898A9F}" type="sibTrans" cxnId="{2401DA71-EDB2-475C-BF9F-0B21F6AF6651}">
      <dgm:prSet/>
      <dgm:spPr/>
      <dgm:t>
        <a:bodyPr/>
        <a:lstStyle/>
        <a:p>
          <a:endParaRPr lang="en-US"/>
        </a:p>
      </dgm:t>
    </dgm:pt>
    <dgm:pt modelId="{4F19C02C-9AAB-4736-B19E-5E983EE134E0}">
      <dgm:prSet phldrT="[Text]"/>
      <dgm:spPr/>
      <dgm:t>
        <a:bodyPr/>
        <a:lstStyle/>
        <a:p>
          <a:r>
            <a:rPr lang="en-US" dirty="0"/>
            <a:t>Pretty much all protocols in the world rely on IP.</a:t>
          </a:r>
        </a:p>
      </dgm:t>
    </dgm:pt>
    <dgm:pt modelId="{920EB10C-7280-4544-A77E-7B1040AB60D5}" type="parTrans" cxnId="{0D5BA8BB-B0FC-427B-BB6C-454E4993A0B8}">
      <dgm:prSet/>
      <dgm:spPr/>
      <dgm:t>
        <a:bodyPr/>
        <a:lstStyle/>
        <a:p>
          <a:endParaRPr lang="en-US"/>
        </a:p>
      </dgm:t>
    </dgm:pt>
    <dgm:pt modelId="{4D1D949A-404E-425B-B204-21477D7EB0C2}" type="sibTrans" cxnId="{0D5BA8BB-B0FC-427B-BB6C-454E4993A0B8}">
      <dgm:prSet/>
      <dgm:spPr/>
      <dgm:t>
        <a:bodyPr/>
        <a:lstStyle/>
        <a:p>
          <a:endParaRPr lang="en-US"/>
        </a:p>
      </dgm:t>
    </dgm:pt>
    <dgm:pt modelId="{C7369EE7-2A88-4F40-B6FE-364E8714CAC0}">
      <dgm:prSet phldrT="[Text]">
        <dgm:style>
          <a:lnRef idx="2">
            <a:schemeClr val="dk1"/>
          </a:lnRef>
          <a:fillRef idx="1">
            <a:schemeClr val="lt1"/>
          </a:fillRef>
          <a:effectRef idx="0">
            <a:schemeClr val="dk1"/>
          </a:effectRef>
          <a:fontRef idx="minor">
            <a:schemeClr val="dk1"/>
          </a:fontRef>
        </dgm:style>
      </dgm:prSet>
      <dgm:spPr/>
      <dgm:t>
        <a:bodyPr/>
        <a:lstStyle/>
        <a:p>
          <a:r>
            <a:rPr lang="en-US" dirty="0"/>
            <a:t>There are no repeated IP addresses on the global scale.</a:t>
          </a:r>
        </a:p>
      </dgm:t>
    </dgm:pt>
    <dgm:pt modelId="{DAC0A62E-0658-4616-BDE6-1391F3F18054}" type="parTrans" cxnId="{9530BE5E-4C5B-4B45-BC3B-DF9A679CEED1}">
      <dgm:prSet/>
      <dgm:spPr/>
      <dgm:t>
        <a:bodyPr/>
        <a:lstStyle/>
        <a:p>
          <a:endParaRPr lang="en-US"/>
        </a:p>
      </dgm:t>
    </dgm:pt>
    <dgm:pt modelId="{5973D0CB-3C6C-425A-868D-B835FEF6805E}" type="sibTrans" cxnId="{9530BE5E-4C5B-4B45-BC3B-DF9A679CEED1}">
      <dgm:prSet/>
      <dgm:spPr/>
      <dgm:t>
        <a:bodyPr/>
        <a:lstStyle/>
        <a:p>
          <a:endParaRPr lang="en-US"/>
        </a:p>
      </dgm:t>
    </dgm:pt>
    <dgm:pt modelId="{F13C0A60-F83E-40BA-BF0D-AC2FF350EC11}">
      <dgm:prSet phldrT="[Text]"/>
      <dgm:spPr/>
      <dgm:t>
        <a:bodyPr/>
        <a:lstStyle/>
        <a:p>
          <a:r>
            <a:rPr lang="en-US" dirty="0"/>
            <a:t>Internetwork = Between the networks.</a:t>
          </a:r>
        </a:p>
      </dgm:t>
    </dgm:pt>
    <dgm:pt modelId="{614CF7BA-325E-4AC6-9B6C-D6C8E5305488}" type="parTrans" cxnId="{AB3DEE09-3A24-451A-8ED6-D95FB3E5C3A8}">
      <dgm:prSet/>
      <dgm:spPr/>
      <dgm:t>
        <a:bodyPr/>
        <a:lstStyle/>
        <a:p>
          <a:endParaRPr lang="en-US"/>
        </a:p>
      </dgm:t>
    </dgm:pt>
    <dgm:pt modelId="{FAF43BB0-6AED-4773-8159-6CF5411D019E}" type="sibTrans" cxnId="{AB3DEE09-3A24-451A-8ED6-D95FB3E5C3A8}">
      <dgm:prSet/>
      <dgm:spPr/>
      <dgm:t>
        <a:bodyPr/>
        <a:lstStyle/>
        <a:p>
          <a:endParaRPr lang="en-US"/>
        </a:p>
      </dgm:t>
    </dgm:pt>
    <dgm:pt modelId="{583262F5-74A1-427E-8F49-5EEF4C1C0C0C}">
      <dgm:prSet phldrT="[Text]"/>
      <dgm:spPr/>
      <dgm:t>
        <a:bodyPr/>
        <a:lstStyle/>
        <a:p>
          <a:r>
            <a:rPr lang="en-US" dirty="0"/>
            <a:t>IP is the basis of the </a:t>
          </a:r>
          <a:r>
            <a:rPr lang="en-US" i="1" dirty="0"/>
            <a:t>Internet</a:t>
          </a:r>
          <a:r>
            <a:rPr lang="en-US" i="0" dirty="0"/>
            <a:t> itself.</a:t>
          </a:r>
          <a:endParaRPr lang="en-US" dirty="0"/>
        </a:p>
      </dgm:t>
    </dgm:pt>
    <dgm:pt modelId="{D66FCA5C-D869-48E6-88E7-FA0BBD85E79E}" type="parTrans" cxnId="{9D18084E-D789-406C-A463-9F25D84D57A2}">
      <dgm:prSet/>
      <dgm:spPr/>
      <dgm:t>
        <a:bodyPr/>
        <a:lstStyle/>
        <a:p>
          <a:endParaRPr lang="en-US"/>
        </a:p>
      </dgm:t>
    </dgm:pt>
    <dgm:pt modelId="{87F5C7FA-B6BD-4808-A271-1BE7696D9E23}" type="sibTrans" cxnId="{9D18084E-D789-406C-A463-9F25D84D57A2}">
      <dgm:prSet/>
      <dgm:spPr/>
      <dgm:t>
        <a:bodyPr/>
        <a:lstStyle/>
        <a:p>
          <a:endParaRPr lang="en-US"/>
        </a:p>
      </dgm:t>
    </dgm:pt>
    <dgm:pt modelId="{BB6ACF65-A7A9-43F2-ADF2-E1725C978871}" type="pres">
      <dgm:prSet presAssocID="{2C1F75BB-7473-44CC-8940-A6CACB20FCA9}" presName="diagram" presStyleCnt="0">
        <dgm:presLayoutVars>
          <dgm:dir/>
          <dgm:resizeHandles val="exact"/>
        </dgm:presLayoutVars>
      </dgm:prSet>
      <dgm:spPr/>
    </dgm:pt>
    <dgm:pt modelId="{37AF0B0D-874C-47DF-A8AA-029A043CB964}" type="pres">
      <dgm:prSet presAssocID="{A198912E-47E4-45D8-95CE-60FE5EE9B79D}" presName="node" presStyleLbl="node1" presStyleIdx="0" presStyleCnt="3">
        <dgm:presLayoutVars>
          <dgm:bulletEnabled val="1"/>
        </dgm:presLayoutVars>
      </dgm:prSet>
      <dgm:spPr/>
    </dgm:pt>
    <dgm:pt modelId="{532D840C-16FA-4C8E-BDDA-D38E97C9704C}" type="pres">
      <dgm:prSet presAssocID="{FD6E30A3-D8E9-4A01-B4C8-13545A519AC4}" presName="sibTrans" presStyleCnt="0"/>
      <dgm:spPr/>
    </dgm:pt>
    <dgm:pt modelId="{443E0950-69CD-4640-8AE4-3D8E20320FEA}" type="pres">
      <dgm:prSet presAssocID="{56EBC498-7470-4C84-8A75-8F221A5BC3D5}" presName="node" presStyleLbl="node1" presStyleIdx="1" presStyleCnt="3">
        <dgm:presLayoutVars>
          <dgm:bulletEnabled val="1"/>
        </dgm:presLayoutVars>
      </dgm:prSet>
      <dgm:spPr/>
    </dgm:pt>
    <dgm:pt modelId="{ADF72F72-42A5-496E-88EB-3A4DA1B82626}" type="pres">
      <dgm:prSet presAssocID="{DD153CBC-9C1A-4F49-B6C0-52668E090F6A}" presName="sibTrans" presStyleCnt="0"/>
      <dgm:spPr/>
    </dgm:pt>
    <dgm:pt modelId="{4503E8DE-D1C2-4130-A491-A865DFB92C99}" type="pres">
      <dgm:prSet presAssocID="{8EF0479E-2D27-4898-9A49-6C41D2043865}" presName="node" presStyleLbl="node1" presStyleIdx="2" presStyleCnt="3">
        <dgm:presLayoutVars>
          <dgm:bulletEnabled val="1"/>
        </dgm:presLayoutVars>
      </dgm:prSet>
      <dgm:spPr/>
    </dgm:pt>
  </dgm:ptLst>
  <dgm:cxnLst>
    <dgm:cxn modelId="{AB3DEE09-3A24-451A-8ED6-D95FB3E5C3A8}" srcId="{A198912E-47E4-45D8-95CE-60FE5EE9B79D}" destId="{F13C0A60-F83E-40BA-BF0D-AC2FF350EC11}" srcOrd="0" destOrd="0" parTransId="{614CF7BA-325E-4AC6-9B6C-D6C8E5305488}" sibTransId="{FAF43BB0-6AED-4773-8159-6CF5411D019E}"/>
    <dgm:cxn modelId="{F528781C-7829-437F-86BF-CEF69103DF72}" type="presOf" srcId="{F13C0A60-F83E-40BA-BF0D-AC2FF350EC11}" destId="{37AF0B0D-874C-47DF-A8AA-029A043CB964}" srcOrd="0" destOrd="1" presId="urn:microsoft.com/office/officeart/2005/8/layout/default"/>
    <dgm:cxn modelId="{80F90C28-8599-4AB9-A2A2-D7E3E5F222AD}" type="presOf" srcId="{583262F5-74A1-427E-8F49-5EEF4C1C0C0C}" destId="{37AF0B0D-874C-47DF-A8AA-029A043CB964}" srcOrd="0" destOrd="2" presId="urn:microsoft.com/office/officeart/2005/8/layout/default"/>
    <dgm:cxn modelId="{04093534-AF15-4BC2-ADC5-1D94FFB3EA2A}" type="presOf" srcId="{C7369EE7-2A88-4F40-B6FE-364E8714CAC0}" destId="{443E0950-69CD-4640-8AE4-3D8E20320FEA}" srcOrd="0" destOrd="1" presId="urn:microsoft.com/office/officeart/2005/8/layout/default"/>
    <dgm:cxn modelId="{0A961E3D-206B-466C-A96E-7B3E52430B7B}" srcId="{2C1F75BB-7473-44CC-8940-A6CACB20FCA9}" destId="{56EBC498-7470-4C84-8A75-8F221A5BC3D5}" srcOrd="1" destOrd="0" parTransId="{C30B7501-553D-48ED-A696-1E91C104B735}" sibTransId="{DD153CBC-9C1A-4F49-B6C0-52668E090F6A}"/>
    <dgm:cxn modelId="{9530BE5E-4C5B-4B45-BC3B-DF9A679CEED1}" srcId="{56EBC498-7470-4C84-8A75-8F221A5BC3D5}" destId="{C7369EE7-2A88-4F40-B6FE-364E8714CAC0}" srcOrd="0" destOrd="0" parTransId="{DAC0A62E-0658-4616-BDE6-1391F3F18054}" sibTransId="{5973D0CB-3C6C-425A-868D-B835FEF6805E}"/>
    <dgm:cxn modelId="{C65FB86D-4436-4AE1-9E94-C673DFD56872}" type="presOf" srcId="{4F19C02C-9AAB-4736-B19E-5E983EE134E0}" destId="{4503E8DE-D1C2-4130-A491-A865DFB92C99}" srcOrd="0" destOrd="1" presId="urn:microsoft.com/office/officeart/2005/8/layout/default"/>
    <dgm:cxn modelId="{9D18084E-D789-406C-A463-9F25D84D57A2}" srcId="{A198912E-47E4-45D8-95CE-60FE5EE9B79D}" destId="{583262F5-74A1-427E-8F49-5EEF4C1C0C0C}" srcOrd="1" destOrd="0" parTransId="{D66FCA5C-D869-48E6-88E7-FA0BBD85E79E}" sibTransId="{87F5C7FA-B6BD-4808-A271-1BE7696D9E23}"/>
    <dgm:cxn modelId="{2401DA71-EDB2-475C-BF9F-0B21F6AF6651}" srcId="{2C1F75BB-7473-44CC-8940-A6CACB20FCA9}" destId="{8EF0479E-2D27-4898-9A49-6C41D2043865}" srcOrd="2" destOrd="0" parTransId="{26C13568-5C38-4AEE-BC81-34653C14C85F}" sibTransId="{14F07AD0-6FBE-4B76-B9EB-AF7E5C898A9F}"/>
    <dgm:cxn modelId="{84D0CE76-1C53-4E93-8F30-B739CA512729}" srcId="{2C1F75BB-7473-44CC-8940-A6CACB20FCA9}" destId="{A198912E-47E4-45D8-95CE-60FE5EE9B79D}" srcOrd="0" destOrd="0" parTransId="{F6C37797-3619-466D-B665-230B549DAA13}" sibTransId="{FD6E30A3-D8E9-4A01-B4C8-13545A519AC4}"/>
    <dgm:cxn modelId="{0D5BA8BB-B0FC-427B-BB6C-454E4993A0B8}" srcId="{8EF0479E-2D27-4898-9A49-6C41D2043865}" destId="{4F19C02C-9AAB-4736-B19E-5E983EE134E0}" srcOrd="0" destOrd="0" parTransId="{920EB10C-7280-4544-A77E-7B1040AB60D5}" sibTransId="{4D1D949A-404E-425B-B204-21477D7EB0C2}"/>
    <dgm:cxn modelId="{2677D8CE-361B-4B46-A372-B4336E18996D}" type="presOf" srcId="{56EBC498-7470-4C84-8A75-8F221A5BC3D5}" destId="{443E0950-69CD-4640-8AE4-3D8E20320FEA}" srcOrd="0" destOrd="0" presId="urn:microsoft.com/office/officeart/2005/8/layout/default"/>
    <dgm:cxn modelId="{2FB75DDA-3B42-465E-86E4-A10712D43F75}" type="presOf" srcId="{A198912E-47E4-45D8-95CE-60FE5EE9B79D}" destId="{37AF0B0D-874C-47DF-A8AA-029A043CB964}" srcOrd="0" destOrd="0" presId="urn:microsoft.com/office/officeart/2005/8/layout/default"/>
    <dgm:cxn modelId="{E64CB7DA-3EA0-4453-A752-F2C8A214024B}" type="presOf" srcId="{2C1F75BB-7473-44CC-8940-A6CACB20FCA9}" destId="{BB6ACF65-A7A9-43F2-ADF2-E1725C978871}" srcOrd="0" destOrd="0" presId="urn:microsoft.com/office/officeart/2005/8/layout/default"/>
    <dgm:cxn modelId="{9A16BCE4-1A8E-4D88-877A-9068218447BB}" type="presOf" srcId="{8EF0479E-2D27-4898-9A49-6C41D2043865}" destId="{4503E8DE-D1C2-4130-A491-A865DFB92C99}" srcOrd="0" destOrd="0" presId="urn:microsoft.com/office/officeart/2005/8/layout/default"/>
    <dgm:cxn modelId="{F7DEB069-FD24-478F-8B48-53EA07D239A1}" type="presParOf" srcId="{BB6ACF65-A7A9-43F2-ADF2-E1725C978871}" destId="{37AF0B0D-874C-47DF-A8AA-029A043CB964}" srcOrd="0" destOrd="0" presId="urn:microsoft.com/office/officeart/2005/8/layout/default"/>
    <dgm:cxn modelId="{717C3F6B-FFEF-48D7-B743-2A7919A5CE39}" type="presParOf" srcId="{BB6ACF65-A7A9-43F2-ADF2-E1725C978871}" destId="{532D840C-16FA-4C8E-BDDA-D38E97C9704C}" srcOrd="1" destOrd="0" presId="urn:microsoft.com/office/officeart/2005/8/layout/default"/>
    <dgm:cxn modelId="{27C1E04A-DAF9-4EAC-B820-34347D76B28C}" type="presParOf" srcId="{BB6ACF65-A7A9-43F2-ADF2-E1725C978871}" destId="{443E0950-69CD-4640-8AE4-3D8E20320FEA}" srcOrd="2" destOrd="0" presId="urn:microsoft.com/office/officeart/2005/8/layout/default"/>
    <dgm:cxn modelId="{B1B8B140-C5EC-4604-A7F6-104BCCED98D0}" type="presParOf" srcId="{BB6ACF65-A7A9-43F2-ADF2-E1725C978871}" destId="{ADF72F72-42A5-496E-88EB-3A4DA1B82626}" srcOrd="3" destOrd="0" presId="urn:microsoft.com/office/officeart/2005/8/layout/default"/>
    <dgm:cxn modelId="{A3C8BACB-2789-44AC-A8FE-B6A46ED3D1FD}" type="presParOf" srcId="{BB6ACF65-A7A9-43F2-ADF2-E1725C978871}" destId="{4503E8DE-D1C2-4130-A491-A865DFB92C9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1FA028-FFD5-44AE-B872-566C44EE7C0D}">
      <dsp:nvSpPr>
        <dsp:cNvPr id="0" name=""/>
        <dsp:cNvSpPr/>
      </dsp:nvSpPr>
      <dsp:spPr>
        <a:xfrm>
          <a:off x="429570" y="472"/>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Lowest abstraction level possible</a:t>
          </a:r>
        </a:p>
      </dsp:txBody>
      <dsp:txXfrm>
        <a:off x="429570" y="472"/>
        <a:ext cx="3346456" cy="2007873"/>
      </dsp:txXfrm>
    </dsp:sp>
    <dsp:sp modelId="{04E4DF6C-5087-4629-B46F-20B2B67D885B}">
      <dsp:nvSpPr>
        <dsp:cNvPr id="0" name=""/>
        <dsp:cNvSpPr/>
      </dsp:nvSpPr>
      <dsp:spPr>
        <a:xfrm>
          <a:off x="4110672" y="472"/>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dirty="0"/>
            <a:t>Collision detection</a:t>
          </a:r>
        </a:p>
        <a:p>
          <a:pPr marL="228600" lvl="1" indent="-228600" algn="l" defTabSz="1022350">
            <a:lnSpc>
              <a:spcPct val="90000"/>
            </a:lnSpc>
            <a:spcBef>
              <a:spcPct val="0"/>
            </a:spcBef>
            <a:spcAft>
              <a:spcPct val="15000"/>
            </a:spcAft>
            <a:buChar char="•"/>
          </a:pPr>
          <a:r>
            <a:rPr lang="en-US" sz="2300" kern="1200" dirty="0"/>
            <a:t>Stop sending when others are sending</a:t>
          </a:r>
        </a:p>
      </dsp:txBody>
      <dsp:txXfrm>
        <a:off x="4110672" y="472"/>
        <a:ext cx="3346456" cy="2007873"/>
      </dsp:txXfrm>
    </dsp:sp>
    <dsp:sp modelId="{1C4F0626-5FD5-4C59-B85A-A9D38DA2CA8A}">
      <dsp:nvSpPr>
        <dsp:cNvPr id="0" name=""/>
        <dsp:cNvSpPr/>
      </dsp:nvSpPr>
      <dsp:spPr>
        <a:xfrm>
          <a:off x="429570" y="2342991"/>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Error detection</a:t>
          </a:r>
        </a:p>
      </dsp:txBody>
      <dsp:txXfrm>
        <a:off x="429570" y="2342991"/>
        <a:ext cx="3346456" cy="2007873"/>
      </dsp:txXfrm>
    </dsp:sp>
    <dsp:sp modelId="{FEA09D38-9AE5-4214-ACC6-24BEA005B3D8}">
      <dsp:nvSpPr>
        <dsp:cNvPr id="0" name=""/>
        <dsp:cNvSpPr/>
      </dsp:nvSpPr>
      <dsp:spPr>
        <a:xfrm>
          <a:off x="4110672" y="2342991"/>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Packet Switching</a:t>
          </a:r>
        </a:p>
      </dsp:txBody>
      <dsp:txXfrm>
        <a:off x="4110672" y="2342991"/>
        <a:ext cx="3346456" cy="200787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AF0B0D-874C-47DF-A8AA-029A043CB964}">
      <dsp:nvSpPr>
        <dsp:cNvPr id="0" name=""/>
        <dsp:cNvSpPr/>
      </dsp:nvSpPr>
      <dsp:spPr>
        <a:xfrm>
          <a:off x="429570" y="472"/>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Internetwork Routing</a:t>
          </a:r>
        </a:p>
        <a:p>
          <a:pPr marL="171450" lvl="1" indent="-171450" algn="l" defTabSz="800100">
            <a:lnSpc>
              <a:spcPct val="90000"/>
            </a:lnSpc>
            <a:spcBef>
              <a:spcPct val="0"/>
            </a:spcBef>
            <a:spcAft>
              <a:spcPct val="15000"/>
            </a:spcAft>
            <a:buChar char="•"/>
          </a:pPr>
          <a:r>
            <a:rPr lang="en-US" sz="1800" kern="1200" dirty="0"/>
            <a:t>Internetwork = Between the networks.</a:t>
          </a:r>
        </a:p>
        <a:p>
          <a:pPr marL="171450" lvl="1" indent="-171450" algn="l" defTabSz="800100">
            <a:lnSpc>
              <a:spcPct val="90000"/>
            </a:lnSpc>
            <a:spcBef>
              <a:spcPct val="0"/>
            </a:spcBef>
            <a:spcAft>
              <a:spcPct val="15000"/>
            </a:spcAft>
            <a:buChar char="•"/>
          </a:pPr>
          <a:r>
            <a:rPr lang="en-US" sz="1800" kern="1200" dirty="0"/>
            <a:t>IP is the basis of the </a:t>
          </a:r>
          <a:r>
            <a:rPr lang="en-US" sz="1800" i="1" kern="1200" dirty="0"/>
            <a:t>Internet</a:t>
          </a:r>
          <a:r>
            <a:rPr lang="en-US" sz="1800" i="0" kern="1200" dirty="0"/>
            <a:t> itself.</a:t>
          </a:r>
          <a:endParaRPr lang="en-US" sz="1800" kern="1200" dirty="0"/>
        </a:p>
      </dsp:txBody>
      <dsp:txXfrm>
        <a:off x="429570" y="472"/>
        <a:ext cx="3346456" cy="2007873"/>
      </dsp:txXfrm>
    </dsp:sp>
    <dsp:sp modelId="{443E0950-69CD-4640-8AE4-3D8E20320FEA}">
      <dsp:nvSpPr>
        <dsp:cNvPr id="0" name=""/>
        <dsp:cNvSpPr/>
      </dsp:nvSpPr>
      <dsp:spPr>
        <a:xfrm>
          <a:off x="4110672" y="472"/>
          <a:ext cx="3346456" cy="2007873"/>
        </a:xfrm>
        <a:prstGeom prst="rect">
          <a:avLst/>
        </a:prstGeom>
        <a:solidFill>
          <a:schemeClr val="lt1"/>
        </a:solidFill>
        <a:ln w="12700"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IP Address as Globally Unique Address System</a:t>
          </a:r>
        </a:p>
        <a:p>
          <a:pPr marL="171450" lvl="1" indent="-171450" algn="l" defTabSz="800100">
            <a:lnSpc>
              <a:spcPct val="90000"/>
            </a:lnSpc>
            <a:spcBef>
              <a:spcPct val="0"/>
            </a:spcBef>
            <a:spcAft>
              <a:spcPct val="15000"/>
            </a:spcAft>
            <a:buChar char="•"/>
          </a:pPr>
          <a:r>
            <a:rPr lang="en-US" sz="1800" kern="1200" dirty="0"/>
            <a:t>There are no repeated IP addresses on the global scale.</a:t>
          </a:r>
        </a:p>
      </dsp:txBody>
      <dsp:txXfrm>
        <a:off x="4110672" y="472"/>
        <a:ext cx="3346456" cy="2007873"/>
      </dsp:txXfrm>
    </dsp:sp>
    <dsp:sp modelId="{4503E8DE-D1C2-4130-A491-A865DFB92C99}">
      <dsp:nvSpPr>
        <dsp:cNvPr id="0" name=""/>
        <dsp:cNvSpPr/>
      </dsp:nvSpPr>
      <dsp:spPr>
        <a:xfrm>
          <a:off x="2270121" y="2342991"/>
          <a:ext cx="3346456" cy="2007873"/>
        </a:xfrm>
        <a:prstGeom prst="rect">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dirty="0"/>
            <a:t>Provides a common format for packets</a:t>
          </a:r>
        </a:p>
        <a:p>
          <a:pPr marL="171450" lvl="1" indent="-171450" algn="l" defTabSz="800100">
            <a:lnSpc>
              <a:spcPct val="90000"/>
            </a:lnSpc>
            <a:spcBef>
              <a:spcPct val="0"/>
            </a:spcBef>
            <a:spcAft>
              <a:spcPct val="15000"/>
            </a:spcAft>
            <a:buChar char="•"/>
          </a:pPr>
          <a:r>
            <a:rPr lang="en-US" sz="1800" kern="1200" dirty="0"/>
            <a:t>Pretty much all protocols in the world rely on IP.</a:t>
          </a:r>
        </a:p>
      </dsp:txBody>
      <dsp:txXfrm>
        <a:off x="2270121" y="2342991"/>
        <a:ext cx="3346456" cy="200787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svg>
</file>

<file path=ppt/media/image13.jpeg>
</file>

<file path=ppt/media/image14.jpeg>
</file>

<file path=ppt/media/image15.jpeg>
</file>

<file path=ppt/media/image16.png>
</file>

<file path=ppt/media/image17.png>
</file>

<file path=ppt/media/image18.png>
</file>

<file path=ppt/media/image19.png>
</file>

<file path=ppt/media/image2.svg>
</file>

<file path=ppt/media/image20.jpeg>
</file>

<file path=ppt/media/image21.png>
</file>

<file path=ppt/media/image22.png>
</file>

<file path=ppt/media/image23.sv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E3500D-1C5B-474F-BC0E-B246735C3E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0530933-1DA4-43F2-BFE7-E5E61C6EA9D7}"/>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CEB7ED-9AEC-46CF-975E-D41C1296BD16}" type="datetimeFigureOut">
              <a:rPr lang="en-US" smtClean="0"/>
              <a:t>2021-11-03</a:t>
            </a:fld>
            <a:endParaRPr lang="en-US"/>
          </a:p>
        </p:txBody>
      </p:sp>
      <p:sp>
        <p:nvSpPr>
          <p:cNvPr id="4" name="Slide Image Placeholder 3">
            <a:extLst>
              <a:ext uri="{FF2B5EF4-FFF2-40B4-BE49-F238E27FC236}">
                <a16:creationId xmlns:a16="http://schemas.microsoft.com/office/drawing/2014/main" id="{A8A395BB-1759-4ED1-B7D2-830963985B02}"/>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05929FB6-0689-431F-9FA5-C9C17124D4D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633ADF1B-50AB-4D9B-8516-6BBB6BBE0A1E}"/>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25909B97-EC7B-4134-A491-D04D523C3E7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E13E44-A368-46EA-9BDD-E2413912296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9BEAF9-0D78-4E24-948A-610D18EE93DD}" type="datetime1">
              <a:rPr lang="en-US" smtClean="0"/>
              <a:t>2021-11-03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2052184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74387E-5596-4E76-B85A-AE3452DFDB62}" type="datetime1">
              <a:rPr lang="en-US" smtClean="0"/>
              <a:t>2021-11-03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1389631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A480A3-8F0E-42AC-9E07-EF3D64495462}" type="datetime1">
              <a:rPr lang="en-US" smtClean="0"/>
              <a:t>2021-11-03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695481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3FBBD3-5547-4C8E-B2C8-F9BB9E41B5AF}" type="datetime1">
              <a:rPr lang="en-US" smtClean="0"/>
              <a:t>2021-11-03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05750" y="6356351"/>
            <a:ext cx="609600" cy="365125"/>
          </a:xfrm>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4198564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C11526-D6B4-4150-870B-F677475086AE}" type="datetime1">
              <a:rPr lang="en-US" smtClean="0"/>
              <a:t>2021-11-03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3665263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202221-11D1-431F-97BB-CB7507450614}" type="datetime1">
              <a:rPr lang="en-US" smtClean="0"/>
              <a:t>2021-11-03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1613215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2226ED-0DCE-43A3-A9B1-23080B8FE7A7}" type="datetime1">
              <a:rPr lang="en-US" smtClean="0"/>
              <a:t>2021-11-03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1261951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4C90B8-4FF1-4B3E-B424-6FB6A0D92D75}" type="datetime1">
              <a:rPr lang="en-US" smtClean="0"/>
              <a:t>2021-11-03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92145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5ABEAD-9310-420D-B116-B5C890A20245}" type="datetime1">
              <a:rPr lang="en-US" smtClean="0"/>
              <a:t>2021-11-03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603013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7C4029E-2CC3-45F7-907A-D0199649386F}" type="datetime1">
              <a:rPr lang="en-US" smtClean="0"/>
              <a:t>2021-11-03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80102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C81C69-7E96-44A4-84BA-1C2F3C681B55}" type="datetime1">
              <a:rPr lang="en-US" smtClean="0"/>
              <a:t>2021-11-03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2C7C3-1F9D-495C-A818-668CCDC0E8E2}" type="slidenum">
              <a:rPr lang="en-US" smtClean="0"/>
              <a:t>‹#›</a:t>
            </a:fld>
            <a:endParaRPr lang="en-US"/>
          </a:p>
        </p:txBody>
      </p:sp>
    </p:spTree>
    <p:extLst>
      <p:ext uri="{BB962C8B-B14F-4D97-AF65-F5344CB8AC3E}">
        <p14:creationId xmlns:p14="http://schemas.microsoft.com/office/powerpoint/2010/main" val="1503814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B0475E-73F0-46EC-93A1-C8743BD07124}" type="datetime1">
              <a:rPr lang="en-US" smtClean="0"/>
              <a:t>2021-11-03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2000">
                <a:solidFill>
                  <a:schemeClr val="tx1">
                    <a:tint val="75000"/>
                  </a:schemeClr>
                </a:solidFill>
              </a:defRPr>
            </a:lvl1pPr>
          </a:lstStyle>
          <a:p>
            <a:fld id="{0B02C7C3-1F9D-495C-A818-668CCDC0E8E2}" type="slidenum">
              <a:rPr lang="en-US" smtClean="0"/>
              <a:pPr/>
              <a:t>‹#›</a:t>
            </a:fld>
            <a:endParaRPr lang="en-US"/>
          </a:p>
        </p:txBody>
      </p:sp>
    </p:spTree>
    <p:extLst>
      <p:ext uri="{BB962C8B-B14F-4D97-AF65-F5344CB8AC3E}">
        <p14:creationId xmlns:p14="http://schemas.microsoft.com/office/powerpoint/2010/main" val="10252767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hyperlink" Target="https://www.gosunoob.com/death-stranding/increase-carry-weight-capacity/attachment/death-stranding-how-to-increase-carry-weight/" TargetMode="External"/><Relationship Id="rId7" Type="http://schemas.openxmlformats.org/officeDocument/2006/relationships/hyperlink" Target="https://mikanneco.owst.jp/" TargetMode="Externa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0.jpeg"/></Relationships>
</file>

<file path=ppt/slides/_rels/slide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commons.wikimedia.org/wiki/User:Raysonho" TargetMode="External"/><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hyperlink" Target="https://en.wikipedia.org/wiki/File:RG-59.jpg"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en.wikipedia.org/wiki/Twisted_pair#/media/File:UTP_cable.jpg"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en.wikipedia.org/wiki/10BROAD36" TargetMode="External"/><Relationship Id="rId2" Type="http://schemas.openxmlformats.org/officeDocument/2006/relationships/hyperlink" Target="https://en.wikipedia.org/wiki/DOCSI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commons.wikimedia.org/wiki/File:EM_Spectrum_Properties_edit.svg" TargetMode="External"/><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hyperlink" Target="https://www.britannica.com/technology/SHF"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hyperlink" Target="https://www.britannica.com/technology/SHF"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iana.org/assignments/service-names-port-numbers/service-names-port-numbers.xhtml"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8.png"/><Relationship Id="rId7" Type="http://schemas.openxmlformats.org/officeDocument/2006/relationships/image" Target="../media/image29.png"/><Relationship Id="rId2" Type="http://schemas.openxmlformats.org/officeDocument/2006/relationships/image" Target="../media/image27.png"/><Relationship Id="rId1" Type="http://schemas.openxmlformats.org/officeDocument/2006/relationships/slideLayout" Target="../slideLayouts/slideLayout2.xml"/><Relationship Id="rId6" Type="http://schemas.openxmlformats.org/officeDocument/2006/relationships/image" Target="../media/image12.svg"/><Relationship Id="rId11" Type="http://schemas.openxmlformats.org/officeDocument/2006/relationships/image" Target="../media/image33.png"/><Relationship Id="rId5" Type="http://schemas.openxmlformats.org/officeDocument/2006/relationships/image" Target="../media/image11.png"/><Relationship Id="rId10" Type="http://schemas.openxmlformats.org/officeDocument/2006/relationships/image" Target="../media/image32.png"/><Relationship Id="rId4" Type="http://schemas.openxmlformats.org/officeDocument/2006/relationships/image" Target="../media/image21.png"/><Relationship Id="rId9" Type="http://schemas.openxmlformats.org/officeDocument/2006/relationships/image" Target="../media/image3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dictionary.cambridge.org/dictionary/english/communicate" TargetMode="External"/><Relationship Id="rId2" Type="http://schemas.openxmlformats.org/officeDocument/2006/relationships/hyperlink" Target="https://www.merriam-webster.com/dictionary/communication" TargetMode="External"/><Relationship Id="rId1" Type="http://schemas.openxmlformats.org/officeDocument/2006/relationships/slideLayout" Target="../slideLayouts/slideLayout7.xml"/><Relationship Id="rId5" Type="http://schemas.openxmlformats.org/officeDocument/2006/relationships/hyperlink" Target="https://www.oxfordlearnersdictionaries.com/definition/american_english/communication" TargetMode="External"/><Relationship Id="rId4" Type="http://schemas.openxmlformats.org/officeDocument/2006/relationships/hyperlink" Target="https://www.collinsdictionary.com/dictionary/english/communicat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people.math.harvard.edu/~ctm/home/text/others/shannon/entropy/entropy.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905C2-EF27-497C-A459-EC1AE1752154}"/>
              </a:ext>
            </a:extLst>
          </p:cNvPr>
          <p:cNvSpPr>
            <a:spLocks noGrp="1"/>
          </p:cNvSpPr>
          <p:nvPr>
            <p:ph type="ctrTitle"/>
          </p:nvPr>
        </p:nvSpPr>
        <p:spPr>
          <a:xfrm>
            <a:off x="685800" y="2235200"/>
            <a:ext cx="7772400" cy="2387600"/>
          </a:xfrm>
        </p:spPr>
        <p:txBody>
          <a:bodyPr anchor="ctr">
            <a:normAutofit/>
          </a:bodyPr>
          <a:lstStyle/>
          <a:p>
            <a:r>
              <a:rPr lang="en-US" sz="4800" dirty="0"/>
              <a:t>Information Science</a:t>
            </a:r>
          </a:p>
        </p:txBody>
      </p:sp>
      <p:sp>
        <p:nvSpPr>
          <p:cNvPr id="3" name="Subtitle 2">
            <a:extLst>
              <a:ext uri="{FF2B5EF4-FFF2-40B4-BE49-F238E27FC236}">
                <a16:creationId xmlns:a16="http://schemas.microsoft.com/office/drawing/2014/main" id="{58D88088-5291-4755-B68C-DEC4F56CE96B}"/>
              </a:ext>
            </a:extLst>
          </p:cNvPr>
          <p:cNvSpPr>
            <a:spLocks noGrp="1"/>
          </p:cNvSpPr>
          <p:nvPr>
            <p:ph type="subTitle" idx="1"/>
          </p:nvPr>
        </p:nvSpPr>
        <p:spPr>
          <a:xfrm>
            <a:off x="1143000" y="4443730"/>
            <a:ext cx="6858000" cy="1957070"/>
          </a:xfrm>
        </p:spPr>
        <p:txBody>
          <a:bodyPr>
            <a:normAutofit/>
          </a:bodyPr>
          <a:lstStyle/>
          <a:p>
            <a:pPr>
              <a:spcAft>
                <a:spcPts val="3000"/>
              </a:spcAft>
            </a:pPr>
            <a:r>
              <a:rPr lang="en-US" sz="3200" dirty="0"/>
              <a:t>Lecture 5: Data Communication and Computer Networks</a:t>
            </a:r>
          </a:p>
          <a:p>
            <a:r>
              <a:rPr lang="en-US" dirty="0"/>
              <a:t>Asst. Prof. Chawanat </a:t>
            </a:r>
            <a:r>
              <a:rPr lang="en-US" cap="small" dirty="0"/>
              <a:t>Nakasan</a:t>
            </a:r>
            <a:r>
              <a:rPr lang="en-US" dirty="0"/>
              <a:t> | </a:t>
            </a:r>
            <a:r>
              <a:rPr lang="en-US" sz="2400" dirty="0"/>
              <a:t>2021-11-02</a:t>
            </a:r>
            <a:endParaRPr lang="en-US" dirty="0"/>
          </a:p>
        </p:txBody>
      </p:sp>
      <p:sp>
        <p:nvSpPr>
          <p:cNvPr id="6" name="Rectangle 5">
            <a:extLst>
              <a:ext uri="{FF2B5EF4-FFF2-40B4-BE49-F238E27FC236}">
                <a16:creationId xmlns:a16="http://schemas.microsoft.com/office/drawing/2014/main" id="{31E53785-6560-45FF-9932-659E91FA4057}"/>
              </a:ext>
            </a:extLst>
          </p:cNvPr>
          <p:cNvSpPr/>
          <p:nvPr/>
        </p:nvSpPr>
        <p:spPr>
          <a:xfrm>
            <a:off x="3757514" y="2004367"/>
            <a:ext cx="1628972" cy="461665"/>
          </a:xfrm>
          <a:prstGeom prst="rect">
            <a:avLst/>
          </a:prstGeom>
        </p:spPr>
        <p:txBody>
          <a:bodyPr wrap="none">
            <a:spAutoFit/>
          </a:bodyPr>
          <a:lstStyle/>
          <a:p>
            <a:pPr algn="ctr"/>
            <a:r>
              <a:rPr lang="en-US" sz="2400" dirty="0">
                <a:solidFill>
                  <a:srgbClr val="262626"/>
                </a:solidFill>
                <a:latin typeface="ヒラギノ角ゴ Pro W3"/>
              </a:rPr>
              <a:t>GSCI1801A </a:t>
            </a:r>
            <a:endParaRPr lang="en-US" sz="2400" dirty="0"/>
          </a:p>
        </p:txBody>
      </p:sp>
      <p:sp>
        <p:nvSpPr>
          <p:cNvPr id="4" name="Slide Number Placeholder 3">
            <a:extLst>
              <a:ext uri="{FF2B5EF4-FFF2-40B4-BE49-F238E27FC236}">
                <a16:creationId xmlns:a16="http://schemas.microsoft.com/office/drawing/2014/main" id="{B97F4EB5-9550-4FAD-B042-09ADC0BAF64A}"/>
              </a:ext>
            </a:extLst>
          </p:cNvPr>
          <p:cNvSpPr>
            <a:spLocks noGrp="1"/>
          </p:cNvSpPr>
          <p:nvPr>
            <p:ph type="sldNum" sz="quarter" idx="12"/>
          </p:nvPr>
        </p:nvSpPr>
        <p:spPr/>
        <p:txBody>
          <a:bodyPr/>
          <a:lstStyle/>
          <a:p>
            <a:fld id="{0B02C7C3-1F9D-495C-A818-668CCDC0E8E2}" type="slidenum">
              <a:rPr lang="en-US" smtClean="0">
                <a:solidFill>
                  <a:srgbClr val="0070C0"/>
                </a:solidFill>
              </a:rPr>
              <a:t>1</a:t>
            </a:fld>
            <a:endParaRPr lang="en-US" dirty="0">
              <a:solidFill>
                <a:srgbClr val="0070C0"/>
              </a:solidFill>
            </a:endParaRPr>
          </a:p>
        </p:txBody>
      </p:sp>
      <p:pic>
        <p:nvPicPr>
          <p:cNvPr id="7" name="Picture 4">
            <a:extLst>
              <a:ext uri="{FF2B5EF4-FFF2-40B4-BE49-F238E27FC236}">
                <a16:creationId xmlns:a16="http://schemas.microsoft.com/office/drawing/2014/main" id="{782270EF-DA59-4A41-9162-EEF018B8389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04526" y="758508"/>
            <a:ext cx="7734947" cy="635636"/>
          </a:xfrm>
          <a:prstGeom prst="rect">
            <a:avLst/>
          </a:prstGeom>
        </p:spPr>
      </p:pic>
      <p:sp>
        <p:nvSpPr>
          <p:cNvPr id="5" name="TextBox 4">
            <a:extLst>
              <a:ext uri="{FF2B5EF4-FFF2-40B4-BE49-F238E27FC236}">
                <a16:creationId xmlns:a16="http://schemas.microsoft.com/office/drawing/2014/main" id="{0D63BB8F-6FFF-49A9-A020-5E45180D3F7B}"/>
              </a:ext>
            </a:extLst>
          </p:cNvPr>
          <p:cNvSpPr txBox="1"/>
          <p:nvPr/>
        </p:nvSpPr>
        <p:spPr>
          <a:xfrm>
            <a:off x="4362450" y="6169581"/>
            <a:ext cx="3304110" cy="369332"/>
          </a:xfrm>
          <a:prstGeom prst="rect">
            <a:avLst/>
          </a:prstGeom>
          <a:noFill/>
        </p:spPr>
        <p:txBody>
          <a:bodyPr wrap="none" rtlCol="0">
            <a:spAutoFit/>
          </a:bodyPr>
          <a:lstStyle/>
          <a:p>
            <a:r>
              <a:rPr lang="en-US" dirty="0">
                <a:solidFill>
                  <a:srgbClr val="FF0000"/>
                </a:solidFill>
              </a:rPr>
              <a:t>Enhanced Edition: 2021-11-05 </a:t>
            </a:r>
          </a:p>
        </p:txBody>
      </p:sp>
    </p:spTree>
    <p:extLst>
      <p:ext uri="{BB962C8B-B14F-4D97-AF65-F5344CB8AC3E}">
        <p14:creationId xmlns:p14="http://schemas.microsoft.com/office/powerpoint/2010/main" val="3587499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653BD8E-6A89-461B-A5DC-128D171D309E}"/>
              </a:ext>
            </a:extLst>
          </p:cNvPr>
          <p:cNvSpPr>
            <a:spLocks noGrp="1"/>
          </p:cNvSpPr>
          <p:nvPr>
            <p:ph type="title"/>
          </p:nvPr>
        </p:nvSpPr>
        <p:spPr/>
        <p:txBody>
          <a:bodyPr>
            <a:normAutofit/>
          </a:bodyPr>
          <a:lstStyle/>
          <a:p>
            <a:r>
              <a:rPr lang="en-US" dirty="0"/>
              <a:t>The Post/Mail/Courier Model</a:t>
            </a:r>
            <a:br>
              <a:rPr lang="en-US" dirty="0"/>
            </a:br>
            <a:r>
              <a:rPr lang="en-US" sz="1800" dirty="0"/>
              <a:t>Human Communication, Data Communication, sending things, all the same. (Use whichever word you remember.)</a:t>
            </a:r>
            <a:endParaRPr lang="en-US" dirty="0"/>
          </a:p>
        </p:txBody>
      </p:sp>
      <p:sp>
        <p:nvSpPr>
          <p:cNvPr id="4" name="Slide Number Placeholder 3">
            <a:extLst>
              <a:ext uri="{FF2B5EF4-FFF2-40B4-BE49-F238E27FC236}">
                <a16:creationId xmlns:a16="http://schemas.microsoft.com/office/drawing/2014/main" id="{B7FAE373-BC5A-413F-BE5E-49F16E6A718B}"/>
              </a:ext>
            </a:extLst>
          </p:cNvPr>
          <p:cNvSpPr>
            <a:spLocks noGrp="1"/>
          </p:cNvSpPr>
          <p:nvPr>
            <p:ph type="sldNum" sz="quarter" idx="12"/>
          </p:nvPr>
        </p:nvSpPr>
        <p:spPr/>
        <p:txBody>
          <a:bodyPr/>
          <a:lstStyle/>
          <a:p>
            <a:fld id="{0B02C7C3-1F9D-495C-A818-668CCDC0E8E2}" type="slidenum">
              <a:rPr lang="en-US" smtClean="0"/>
              <a:t>10</a:t>
            </a:fld>
            <a:endParaRPr lang="en-US"/>
          </a:p>
        </p:txBody>
      </p:sp>
      <p:pic>
        <p:nvPicPr>
          <p:cNvPr id="10" name="Graphic 9">
            <a:extLst>
              <a:ext uri="{FF2B5EF4-FFF2-40B4-BE49-F238E27FC236}">
                <a16:creationId xmlns:a16="http://schemas.microsoft.com/office/drawing/2014/main" id="{1B1DB155-DE40-42DC-BE2D-2B4B99396B9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1808" y="3511411"/>
            <a:ext cx="1458862" cy="1144206"/>
          </a:xfrm>
          <a:prstGeom prst="rect">
            <a:avLst/>
          </a:prstGeom>
        </p:spPr>
      </p:pic>
      <p:pic>
        <p:nvPicPr>
          <p:cNvPr id="12" name="Graphic 11">
            <a:extLst>
              <a:ext uri="{FF2B5EF4-FFF2-40B4-BE49-F238E27FC236}">
                <a16:creationId xmlns:a16="http://schemas.microsoft.com/office/drawing/2014/main" id="{A31434AF-7105-4051-B0CD-9FDFC77BFAD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311063" y="3665203"/>
            <a:ext cx="889937" cy="990414"/>
          </a:xfrm>
          <a:prstGeom prst="rect">
            <a:avLst/>
          </a:prstGeom>
        </p:spPr>
      </p:pic>
      <p:sp>
        <p:nvSpPr>
          <p:cNvPr id="13" name="Arrow: Down 12">
            <a:extLst>
              <a:ext uri="{FF2B5EF4-FFF2-40B4-BE49-F238E27FC236}">
                <a16:creationId xmlns:a16="http://schemas.microsoft.com/office/drawing/2014/main" id="{C343E2C2-5D74-40E3-89B6-A278F7AECB48}"/>
              </a:ext>
            </a:extLst>
          </p:cNvPr>
          <p:cNvSpPr/>
          <p:nvPr/>
        </p:nvSpPr>
        <p:spPr>
          <a:xfrm>
            <a:off x="561440" y="2770975"/>
            <a:ext cx="519598" cy="5914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 name="Arrow: Right 13">
            <a:extLst>
              <a:ext uri="{FF2B5EF4-FFF2-40B4-BE49-F238E27FC236}">
                <a16:creationId xmlns:a16="http://schemas.microsoft.com/office/drawing/2014/main" id="{BD6A3F7A-9FE7-484B-8872-10B9E2FB5131}"/>
              </a:ext>
            </a:extLst>
          </p:cNvPr>
          <p:cNvSpPr/>
          <p:nvPr/>
        </p:nvSpPr>
        <p:spPr>
          <a:xfrm>
            <a:off x="1607702" y="3908388"/>
            <a:ext cx="646329" cy="4805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5" name="TextBox 14">
            <a:extLst>
              <a:ext uri="{FF2B5EF4-FFF2-40B4-BE49-F238E27FC236}">
                <a16:creationId xmlns:a16="http://schemas.microsoft.com/office/drawing/2014/main" id="{EA6EF087-4B0C-4BA8-948B-1C5E84D94242}"/>
              </a:ext>
            </a:extLst>
          </p:cNvPr>
          <p:cNvSpPr txBox="1"/>
          <p:nvPr/>
        </p:nvSpPr>
        <p:spPr>
          <a:xfrm>
            <a:off x="3961393" y="3521517"/>
            <a:ext cx="1084910" cy="1015663"/>
          </a:xfrm>
          <a:prstGeom prst="rect">
            <a:avLst/>
          </a:prstGeom>
          <a:noFill/>
        </p:spPr>
        <p:txBody>
          <a:bodyPr wrap="square" rtlCol="0">
            <a:spAutoFit/>
          </a:bodyPr>
          <a:lstStyle/>
          <a:p>
            <a:pPr algn="ctr"/>
            <a:r>
              <a:rPr lang="ja-JP" altLang="en-US" sz="6000" dirty="0"/>
              <a:t>🚚</a:t>
            </a:r>
            <a:endParaRPr lang="en-US" sz="6000" dirty="0"/>
          </a:p>
        </p:txBody>
      </p:sp>
      <p:sp>
        <p:nvSpPr>
          <p:cNvPr id="16" name="Arrow: Right 15">
            <a:extLst>
              <a:ext uri="{FF2B5EF4-FFF2-40B4-BE49-F238E27FC236}">
                <a16:creationId xmlns:a16="http://schemas.microsoft.com/office/drawing/2014/main" id="{63D452E1-40CE-47E5-A490-C5C9979E02F7}"/>
              </a:ext>
            </a:extLst>
          </p:cNvPr>
          <p:cNvSpPr/>
          <p:nvPr/>
        </p:nvSpPr>
        <p:spPr>
          <a:xfrm>
            <a:off x="3258032" y="3908388"/>
            <a:ext cx="646329" cy="4805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7" name="TextBox 16">
            <a:extLst>
              <a:ext uri="{FF2B5EF4-FFF2-40B4-BE49-F238E27FC236}">
                <a16:creationId xmlns:a16="http://schemas.microsoft.com/office/drawing/2014/main" id="{426FDBB0-628E-49CE-9B60-8494BEF8C7AC}"/>
              </a:ext>
            </a:extLst>
          </p:cNvPr>
          <p:cNvSpPr txBox="1"/>
          <p:nvPr/>
        </p:nvSpPr>
        <p:spPr>
          <a:xfrm>
            <a:off x="1105442" y="2812985"/>
            <a:ext cx="732701" cy="400110"/>
          </a:xfrm>
          <a:prstGeom prst="rect">
            <a:avLst/>
          </a:prstGeom>
          <a:noFill/>
        </p:spPr>
        <p:txBody>
          <a:bodyPr wrap="none" rtlCol="0">
            <a:spAutoFit/>
          </a:bodyPr>
          <a:lstStyle/>
          <a:p>
            <a:pPr algn="ctr"/>
            <a:r>
              <a:rPr lang="en-US" sz="2000" dirty="0"/>
              <a:t>Load</a:t>
            </a:r>
          </a:p>
        </p:txBody>
      </p:sp>
      <p:sp>
        <p:nvSpPr>
          <p:cNvPr id="18" name="TextBox 17">
            <a:extLst>
              <a:ext uri="{FF2B5EF4-FFF2-40B4-BE49-F238E27FC236}">
                <a16:creationId xmlns:a16="http://schemas.microsoft.com/office/drawing/2014/main" id="{2A384519-507B-403E-A87D-BEC7A4521E10}"/>
              </a:ext>
            </a:extLst>
          </p:cNvPr>
          <p:cNvSpPr txBox="1"/>
          <p:nvPr/>
        </p:nvSpPr>
        <p:spPr>
          <a:xfrm>
            <a:off x="1549070" y="4504710"/>
            <a:ext cx="697370" cy="400110"/>
          </a:xfrm>
          <a:prstGeom prst="rect">
            <a:avLst/>
          </a:prstGeom>
          <a:noFill/>
        </p:spPr>
        <p:txBody>
          <a:bodyPr wrap="none" rtlCol="0">
            <a:spAutoFit/>
          </a:bodyPr>
          <a:lstStyle/>
          <a:p>
            <a:pPr algn="ctr"/>
            <a:r>
              <a:rPr lang="en-US" sz="2000" dirty="0"/>
              <a:t>Pack</a:t>
            </a:r>
          </a:p>
        </p:txBody>
      </p:sp>
      <p:sp>
        <p:nvSpPr>
          <p:cNvPr id="19" name="TextBox 18">
            <a:extLst>
              <a:ext uri="{FF2B5EF4-FFF2-40B4-BE49-F238E27FC236}">
                <a16:creationId xmlns:a16="http://schemas.microsoft.com/office/drawing/2014/main" id="{267B9DBF-ACCC-456C-8003-E85CB704F06D}"/>
              </a:ext>
            </a:extLst>
          </p:cNvPr>
          <p:cNvSpPr txBox="1"/>
          <p:nvPr/>
        </p:nvSpPr>
        <p:spPr>
          <a:xfrm>
            <a:off x="3173223" y="4504710"/>
            <a:ext cx="752129" cy="400110"/>
          </a:xfrm>
          <a:prstGeom prst="rect">
            <a:avLst/>
          </a:prstGeom>
          <a:noFill/>
        </p:spPr>
        <p:txBody>
          <a:bodyPr wrap="none" rtlCol="0">
            <a:spAutoFit/>
          </a:bodyPr>
          <a:lstStyle/>
          <a:p>
            <a:pPr algn="ctr"/>
            <a:r>
              <a:rPr lang="en-US" sz="2000" dirty="0"/>
              <a:t>Send</a:t>
            </a:r>
          </a:p>
        </p:txBody>
      </p:sp>
      <p:sp>
        <p:nvSpPr>
          <p:cNvPr id="22" name="Arrow: Right 21">
            <a:extLst>
              <a:ext uri="{FF2B5EF4-FFF2-40B4-BE49-F238E27FC236}">
                <a16:creationId xmlns:a16="http://schemas.microsoft.com/office/drawing/2014/main" id="{55CD5F57-5D9A-48F8-8D12-5A657959B491}"/>
              </a:ext>
            </a:extLst>
          </p:cNvPr>
          <p:cNvSpPr/>
          <p:nvPr/>
        </p:nvSpPr>
        <p:spPr>
          <a:xfrm>
            <a:off x="5103335" y="3908388"/>
            <a:ext cx="646329" cy="4805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23" name="Graphic 22">
            <a:extLst>
              <a:ext uri="{FF2B5EF4-FFF2-40B4-BE49-F238E27FC236}">
                <a16:creationId xmlns:a16="http://schemas.microsoft.com/office/drawing/2014/main" id="{BE38588D-1846-4126-AA1C-37557E1EC45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06696" y="3665203"/>
            <a:ext cx="889937" cy="990414"/>
          </a:xfrm>
          <a:prstGeom prst="rect">
            <a:avLst/>
          </a:prstGeom>
        </p:spPr>
      </p:pic>
      <p:sp>
        <p:nvSpPr>
          <p:cNvPr id="24" name="Arrow: Right 23">
            <a:extLst>
              <a:ext uri="{FF2B5EF4-FFF2-40B4-BE49-F238E27FC236}">
                <a16:creationId xmlns:a16="http://schemas.microsoft.com/office/drawing/2014/main" id="{8DF3450A-01BF-454F-BF77-65F566FC5BCF}"/>
              </a:ext>
            </a:extLst>
          </p:cNvPr>
          <p:cNvSpPr/>
          <p:nvPr/>
        </p:nvSpPr>
        <p:spPr>
          <a:xfrm>
            <a:off x="6753665" y="3908388"/>
            <a:ext cx="646329" cy="4805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25" name="Graphic 24">
            <a:extLst>
              <a:ext uri="{FF2B5EF4-FFF2-40B4-BE49-F238E27FC236}">
                <a16:creationId xmlns:a16="http://schemas.microsoft.com/office/drawing/2014/main" id="{721585A5-839A-40E4-9BF0-C5DE60C6093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57029" y="3511411"/>
            <a:ext cx="1458862" cy="1144206"/>
          </a:xfrm>
          <a:prstGeom prst="rect">
            <a:avLst/>
          </a:prstGeom>
        </p:spPr>
      </p:pic>
      <p:sp>
        <p:nvSpPr>
          <p:cNvPr id="26" name="TextBox 25">
            <a:extLst>
              <a:ext uri="{FF2B5EF4-FFF2-40B4-BE49-F238E27FC236}">
                <a16:creationId xmlns:a16="http://schemas.microsoft.com/office/drawing/2014/main" id="{354B918C-1139-4FAC-BF06-9D7BDFC1B04A}"/>
              </a:ext>
            </a:extLst>
          </p:cNvPr>
          <p:cNvSpPr txBox="1"/>
          <p:nvPr/>
        </p:nvSpPr>
        <p:spPr>
          <a:xfrm>
            <a:off x="4882870" y="4504710"/>
            <a:ext cx="1038489" cy="400110"/>
          </a:xfrm>
          <a:prstGeom prst="rect">
            <a:avLst/>
          </a:prstGeom>
          <a:noFill/>
        </p:spPr>
        <p:txBody>
          <a:bodyPr wrap="none" rtlCol="0">
            <a:spAutoFit/>
          </a:bodyPr>
          <a:lstStyle/>
          <a:p>
            <a:pPr algn="ctr"/>
            <a:r>
              <a:rPr lang="en-US" sz="2000" dirty="0"/>
              <a:t>Receive</a:t>
            </a:r>
          </a:p>
        </p:txBody>
      </p:sp>
      <p:sp>
        <p:nvSpPr>
          <p:cNvPr id="27" name="TextBox 26">
            <a:extLst>
              <a:ext uri="{FF2B5EF4-FFF2-40B4-BE49-F238E27FC236}">
                <a16:creationId xmlns:a16="http://schemas.microsoft.com/office/drawing/2014/main" id="{59FCA167-B1AB-4686-81BE-D06956A064D3}"/>
              </a:ext>
            </a:extLst>
          </p:cNvPr>
          <p:cNvSpPr txBox="1"/>
          <p:nvPr/>
        </p:nvSpPr>
        <p:spPr>
          <a:xfrm>
            <a:off x="6561399" y="4504710"/>
            <a:ext cx="1030860" cy="400110"/>
          </a:xfrm>
          <a:prstGeom prst="rect">
            <a:avLst/>
          </a:prstGeom>
          <a:noFill/>
        </p:spPr>
        <p:txBody>
          <a:bodyPr wrap="none" rtlCol="0">
            <a:spAutoFit/>
          </a:bodyPr>
          <a:lstStyle/>
          <a:p>
            <a:pPr algn="ctr"/>
            <a:r>
              <a:rPr lang="en-US" sz="2000" dirty="0"/>
              <a:t>Unpack</a:t>
            </a:r>
          </a:p>
        </p:txBody>
      </p:sp>
      <p:sp>
        <p:nvSpPr>
          <p:cNvPr id="28" name="Arrow: Up 27">
            <a:extLst>
              <a:ext uri="{FF2B5EF4-FFF2-40B4-BE49-F238E27FC236}">
                <a16:creationId xmlns:a16="http://schemas.microsoft.com/office/drawing/2014/main" id="{A3094B15-1196-47C7-B859-42D45E50157D}"/>
              </a:ext>
            </a:extLst>
          </p:cNvPr>
          <p:cNvSpPr/>
          <p:nvPr/>
        </p:nvSpPr>
        <p:spPr>
          <a:xfrm>
            <a:off x="7905750" y="2770841"/>
            <a:ext cx="519598" cy="59141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2AAA5F2C-84C6-47BF-856A-06D69AED32B9}"/>
              </a:ext>
            </a:extLst>
          </p:cNvPr>
          <p:cNvSpPr txBox="1"/>
          <p:nvPr/>
        </p:nvSpPr>
        <p:spPr>
          <a:xfrm>
            <a:off x="7258262" y="2812985"/>
            <a:ext cx="582212" cy="400110"/>
          </a:xfrm>
          <a:prstGeom prst="rect">
            <a:avLst/>
          </a:prstGeom>
          <a:noFill/>
        </p:spPr>
        <p:txBody>
          <a:bodyPr wrap="none" rtlCol="0">
            <a:spAutoFit/>
          </a:bodyPr>
          <a:lstStyle/>
          <a:p>
            <a:pPr algn="ctr"/>
            <a:r>
              <a:rPr lang="en-US" sz="2000" dirty="0"/>
              <a:t>Get</a:t>
            </a:r>
          </a:p>
        </p:txBody>
      </p:sp>
    </p:spTree>
    <p:extLst>
      <p:ext uri="{BB962C8B-B14F-4D97-AF65-F5344CB8AC3E}">
        <p14:creationId xmlns:p14="http://schemas.microsoft.com/office/powerpoint/2010/main" val="648820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38C64-F91A-4156-B97C-68B8A1A69E33}"/>
              </a:ext>
            </a:extLst>
          </p:cNvPr>
          <p:cNvSpPr>
            <a:spLocks noGrp="1"/>
          </p:cNvSpPr>
          <p:nvPr>
            <p:ph type="title"/>
          </p:nvPr>
        </p:nvSpPr>
        <p:spPr/>
        <p:txBody>
          <a:bodyPr>
            <a:normAutofit/>
          </a:bodyPr>
          <a:lstStyle/>
          <a:p>
            <a:r>
              <a:rPr lang="en-US" sz="4000" dirty="0"/>
              <a:t>The Packet Model: </a:t>
            </a:r>
            <a:br>
              <a:rPr lang="en-US" sz="4000" dirty="0"/>
            </a:br>
            <a:r>
              <a:rPr lang="en-US" sz="2800" dirty="0"/>
              <a:t>Handling Large Data Sizes</a:t>
            </a:r>
            <a:endParaRPr lang="en-US" sz="4000" dirty="0"/>
          </a:p>
        </p:txBody>
      </p:sp>
      <p:sp>
        <p:nvSpPr>
          <p:cNvPr id="4" name="Slide Number Placeholder 3">
            <a:extLst>
              <a:ext uri="{FF2B5EF4-FFF2-40B4-BE49-F238E27FC236}">
                <a16:creationId xmlns:a16="http://schemas.microsoft.com/office/drawing/2014/main" id="{7BE6907E-1598-4110-8CB4-9128563AEF32}"/>
              </a:ext>
            </a:extLst>
          </p:cNvPr>
          <p:cNvSpPr>
            <a:spLocks noGrp="1"/>
          </p:cNvSpPr>
          <p:nvPr>
            <p:ph type="sldNum" sz="quarter" idx="12"/>
          </p:nvPr>
        </p:nvSpPr>
        <p:spPr/>
        <p:txBody>
          <a:bodyPr/>
          <a:lstStyle/>
          <a:p>
            <a:fld id="{0B02C7C3-1F9D-495C-A818-668CCDC0E8E2}" type="slidenum">
              <a:rPr lang="en-US" smtClean="0"/>
              <a:t>11</a:t>
            </a:fld>
            <a:endParaRPr lang="en-US"/>
          </a:p>
        </p:txBody>
      </p:sp>
      <p:pic>
        <p:nvPicPr>
          <p:cNvPr id="5" name="Graphic 4">
            <a:extLst>
              <a:ext uri="{FF2B5EF4-FFF2-40B4-BE49-F238E27FC236}">
                <a16:creationId xmlns:a16="http://schemas.microsoft.com/office/drawing/2014/main" id="{AED0C8FB-E8AD-4124-884E-AF0799BC33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664390" y="3061748"/>
            <a:ext cx="941558" cy="738476"/>
          </a:xfrm>
          <a:prstGeom prst="rect">
            <a:avLst/>
          </a:prstGeom>
        </p:spPr>
      </p:pic>
      <p:pic>
        <p:nvPicPr>
          <p:cNvPr id="6" name="Graphic 5">
            <a:extLst>
              <a:ext uri="{FF2B5EF4-FFF2-40B4-BE49-F238E27FC236}">
                <a16:creationId xmlns:a16="http://schemas.microsoft.com/office/drawing/2014/main" id="{C80CEA25-986C-458C-8D25-6E1940C1F8E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852392" y="4319130"/>
            <a:ext cx="565554" cy="629406"/>
          </a:xfrm>
          <a:prstGeom prst="rect">
            <a:avLst/>
          </a:prstGeom>
        </p:spPr>
      </p:pic>
      <p:grpSp>
        <p:nvGrpSpPr>
          <p:cNvPr id="13" name="Group 12">
            <a:extLst>
              <a:ext uri="{FF2B5EF4-FFF2-40B4-BE49-F238E27FC236}">
                <a16:creationId xmlns:a16="http://schemas.microsoft.com/office/drawing/2014/main" id="{A834EAA8-1837-4139-A4CA-86FFC9B94E97}"/>
              </a:ext>
            </a:extLst>
          </p:cNvPr>
          <p:cNvGrpSpPr/>
          <p:nvPr/>
        </p:nvGrpSpPr>
        <p:grpSpPr>
          <a:xfrm>
            <a:off x="549855" y="1748942"/>
            <a:ext cx="736505" cy="973510"/>
            <a:chOff x="1462797" y="1457543"/>
            <a:chExt cx="1115392" cy="1474322"/>
          </a:xfrm>
        </p:grpSpPr>
        <p:sp>
          <p:nvSpPr>
            <p:cNvPr id="26" name="Rectangle: Folded Corner 25">
              <a:extLst>
                <a:ext uri="{FF2B5EF4-FFF2-40B4-BE49-F238E27FC236}">
                  <a16:creationId xmlns:a16="http://schemas.microsoft.com/office/drawing/2014/main" id="{91374092-3450-477A-9D59-7456C2C00600}"/>
                </a:ext>
              </a:extLst>
            </p:cNvPr>
            <p:cNvSpPr/>
            <p:nvPr/>
          </p:nvSpPr>
          <p:spPr>
            <a:xfrm>
              <a:off x="1462797" y="1457543"/>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Folded Corner 26">
              <a:extLst>
                <a:ext uri="{FF2B5EF4-FFF2-40B4-BE49-F238E27FC236}">
                  <a16:creationId xmlns:a16="http://schemas.microsoft.com/office/drawing/2014/main" id="{E0820E24-F429-4D50-80CA-9DC99CC40070}"/>
                </a:ext>
              </a:extLst>
            </p:cNvPr>
            <p:cNvSpPr/>
            <p:nvPr/>
          </p:nvSpPr>
          <p:spPr>
            <a:xfrm>
              <a:off x="1539572" y="1528232"/>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Folded Corner 27">
              <a:extLst>
                <a:ext uri="{FF2B5EF4-FFF2-40B4-BE49-F238E27FC236}">
                  <a16:creationId xmlns:a16="http://schemas.microsoft.com/office/drawing/2014/main" id="{CE4AB983-92B1-4FC4-9C33-5C79EB2EDE99}"/>
                </a:ext>
              </a:extLst>
            </p:cNvPr>
            <p:cNvSpPr/>
            <p:nvPr/>
          </p:nvSpPr>
          <p:spPr>
            <a:xfrm>
              <a:off x="1616346" y="1598921"/>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Folded Corner 28">
              <a:extLst>
                <a:ext uri="{FF2B5EF4-FFF2-40B4-BE49-F238E27FC236}">
                  <a16:creationId xmlns:a16="http://schemas.microsoft.com/office/drawing/2014/main" id="{A36D51D7-CDB5-409F-8F5C-6C71608490AB}"/>
                </a:ext>
              </a:extLst>
            </p:cNvPr>
            <p:cNvSpPr/>
            <p:nvPr/>
          </p:nvSpPr>
          <p:spPr>
            <a:xfrm>
              <a:off x="1693120" y="1669610"/>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Folded Corner 29">
              <a:extLst>
                <a:ext uri="{FF2B5EF4-FFF2-40B4-BE49-F238E27FC236}">
                  <a16:creationId xmlns:a16="http://schemas.microsoft.com/office/drawing/2014/main" id="{09639631-A950-41AF-8DB5-6137CDA93BF0}"/>
                </a:ext>
              </a:extLst>
            </p:cNvPr>
            <p:cNvSpPr/>
            <p:nvPr/>
          </p:nvSpPr>
          <p:spPr>
            <a:xfrm>
              <a:off x="1769895" y="1740299"/>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Folded Corner 30">
              <a:extLst>
                <a:ext uri="{FF2B5EF4-FFF2-40B4-BE49-F238E27FC236}">
                  <a16:creationId xmlns:a16="http://schemas.microsoft.com/office/drawing/2014/main" id="{2F3BCB29-701A-40FE-BDF7-552CCE31809A}"/>
                </a:ext>
              </a:extLst>
            </p:cNvPr>
            <p:cNvSpPr/>
            <p:nvPr/>
          </p:nvSpPr>
          <p:spPr>
            <a:xfrm>
              <a:off x="1846669" y="1810988"/>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Arrow: Right 32">
            <a:extLst>
              <a:ext uri="{FF2B5EF4-FFF2-40B4-BE49-F238E27FC236}">
                <a16:creationId xmlns:a16="http://schemas.microsoft.com/office/drawing/2014/main" id="{4A6E46A2-4EFF-411A-917F-C13C93A71E15}"/>
              </a:ext>
            </a:extLst>
          </p:cNvPr>
          <p:cNvSpPr/>
          <p:nvPr/>
        </p:nvSpPr>
        <p:spPr>
          <a:xfrm>
            <a:off x="1621914" y="2025652"/>
            <a:ext cx="973393" cy="4634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Folded Corner 33">
            <a:extLst>
              <a:ext uri="{FF2B5EF4-FFF2-40B4-BE49-F238E27FC236}">
                <a16:creationId xmlns:a16="http://schemas.microsoft.com/office/drawing/2014/main" id="{F9BB3F90-5FD9-4B7F-8C32-053BFB5287D4}"/>
              </a:ext>
            </a:extLst>
          </p:cNvPr>
          <p:cNvSpPr/>
          <p:nvPr/>
        </p:nvSpPr>
        <p:spPr>
          <a:xfrm>
            <a:off x="2893654"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a:t>
            </a:r>
          </a:p>
        </p:txBody>
      </p:sp>
      <p:sp>
        <p:nvSpPr>
          <p:cNvPr id="50" name="Arrow: Down 49">
            <a:extLst>
              <a:ext uri="{FF2B5EF4-FFF2-40B4-BE49-F238E27FC236}">
                <a16:creationId xmlns:a16="http://schemas.microsoft.com/office/drawing/2014/main" id="{4AFBF330-5C81-4A75-86C5-C2A4F59966E6}"/>
              </a:ext>
            </a:extLst>
          </p:cNvPr>
          <p:cNvSpPr/>
          <p:nvPr/>
        </p:nvSpPr>
        <p:spPr>
          <a:xfrm>
            <a:off x="2998329"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Arrow: Down 51">
            <a:extLst>
              <a:ext uri="{FF2B5EF4-FFF2-40B4-BE49-F238E27FC236}">
                <a16:creationId xmlns:a16="http://schemas.microsoft.com/office/drawing/2014/main" id="{1EA90BB0-F0F4-48C0-B114-EEB328103DC8}"/>
              </a:ext>
            </a:extLst>
          </p:cNvPr>
          <p:cNvSpPr/>
          <p:nvPr/>
        </p:nvSpPr>
        <p:spPr>
          <a:xfrm>
            <a:off x="2998329"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rrow: Down 53">
            <a:extLst>
              <a:ext uri="{FF2B5EF4-FFF2-40B4-BE49-F238E27FC236}">
                <a16:creationId xmlns:a16="http://schemas.microsoft.com/office/drawing/2014/main" id="{2EB775C5-5C45-4EA6-90DF-01BF010A38BD}"/>
              </a:ext>
            </a:extLst>
          </p:cNvPr>
          <p:cNvSpPr/>
          <p:nvPr/>
        </p:nvSpPr>
        <p:spPr>
          <a:xfrm>
            <a:off x="2998329"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C3B3B128-594D-4FBF-8665-8874714CED68}"/>
              </a:ext>
            </a:extLst>
          </p:cNvPr>
          <p:cNvSpPr txBox="1"/>
          <p:nvPr/>
        </p:nvSpPr>
        <p:spPr>
          <a:xfrm>
            <a:off x="2780052" y="5381983"/>
            <a:ext cx="690226" cy="646331"/>
          </a:xfrm>
          <a:prstGeom prst="rect">
            <a:avLst/>
          </a:prstGeom>
          <a:noFill/>
        </p:spPr>
        <p:txBody>
          <a:bodyPr wrap="square" rtlCol="0">
            <a:spAutoFit/>
          </a:bodyPr>
          <a:lstStyle/>
          <a:p>
            <a:pPr algn="ctr"/>
            <a:r>
              <a:rPr lang="ja-JP" altLang="en-US" sz="3600" dirty="0"/>
              <a:t>🚚</a:t>
            </a:r>
            <a:endParaRPr lang="en-US" sz="3600" dirty="0"/>
          </a:p>
        </p:txBody>
      </p:sp>
      <p:pic>
        <p:nvPicPr>
          <p:cNvPr id="56" name="Graphic 55">
            <a:extLst>
              <a:ext uri="{FF2B5EF4-FFF2-40B4-BE49-F238E27FC236}">
                <a16:creationId xmlns:a16="http://schemas.microsoft.com/office/drawing/2014/main" id="{556375A3-D6DF-4E62-8113-5AFF2C8AF0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666471" y="3061748"/>
            <a:ext cx="941558" cy="738476"/>
          </a:xfrm>
          <a:prstGeom prst="rect">
            <a:avLst/>
          </a:prstGeom>
        </p:spPr>
      </p:pic>
      <p:pic>
        <p:nvPicPr>
          <p:cNvPr id="57" name="Graphic 56">
            <a:extLst>
              <a:ext uri="{FF2B5EF4-FFF2-40B4-BE49-F238E27FC236}">
                <a16:creationId xmlns:a16="http://schemas.microsoft.com/office/drawing/2014/main" id="{55F62143-0D16-45AA-900E-22D5DEE9B2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54473" y="4319130"/>
            <a:ext cx="565554" cy="629406"/>
          </a:xfrm>
          <a:prstGeom prst="rect">
            <a:avLst/>
          </a:prstGeom>
        </p:spPr>
      </p:pic>
      <p:sp>
        <p:nvSpPr>
          <p:cNvPr id="58" name="Rectangle: Folded Corner 57">
            <a:extLst>
              <a:ext uri="{FF2B5EF4-FFF2-40B4-BE49-F238E27FC236}">
                <a16:creationId xmlns:a16="http://schemas.microsoft.com/office/drawing/2014/main" id="{F1FF033F-FC11-4CDC-844B-FDDF9EAE5FC6}"/>
              </a:ext>
            </a:extLst>
          </p:cNvPr>
          <p:cNvSpPr/>
          <p:nvPr/>
        </p:nvSpPr>
        <p:spPr>
          <a:xfrm>
            <a:off x="3895735"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a:t>
            </a:r>
          </a:p>
        </p:txBody>
      </p:sp>
      <p:sp>
        <p:nvSpPr>
          <p:cNvPr id="59" name="Arrow: Down 58">
            <a:extLst>
              <a:ext uri="{FF2B5EF4-FFF2-40B4-BE49-F238E27FC236}">
                <a16:creationId xmlns:a16="http://schemas.microsoft.com/office/drawing/2014/main" id="{DB2A0883-2E93-4FA0-82A5-BF2C9E297034}"/>
              </a:ext>
            </a:extLst>
          </p:cNvPr>
          <p:cNvSpPr/>
          <p:nvPr/>
        </p:nvSpPr>
        <p:spPr>
          <a:xfrm>
            <a:off x="4000410"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Arrow: Down 59">
            <a:extLst>
              <a:ext uri="{FF2B5EF4-FFF2-40B4-BE49-F238E27FC236}">
                <a16:creationId xmlns:a16="http://schemas.microsoft.com/office/drawing/2014/main" id="{9185C7BB-2770-48C3-BE2A-4A4047210EA4}"/>
              </a:ext>
            </a:extLst>
          </p:cNvPr>
          <p:cNvSpPr/>
          <p:nvPr/>
        </p:nvSpPr>
        <p:spPr>
          <a:xfrm>
            <a:off x="4000410"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Down 60">
            <a:extLst>
              <a:ext uri="{FF2B5EF4-FFF2-40B4-BE49-F238E27FC236}">
                <a16:creationId xmlns:a16="http://schemas.microsoft.com/office/drawing/2014/main" id="{18865064-F8E0-4F7C-B824-21583DF627A2}"/>
              </a:ext>
            </a:extLst>
          </p:cNvPr>
          <p:cNvSpPr/>
          <p:nvPr/>
        </p:nvSpPr>
        <p:spPr>
          <a:xfrm>
            <a:off x="4000410"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AAFD7686-9FA6-4AE2-A26F-223999F11B01}"/>
              </a:ext>
            </a:extLst>
          </p:cNvPr>
          <p:cNvSpPr txBox="1"/>
          <p:nvPr/>
        </p:nvSpPr>
        <p:spPr>
          <a:xfrm>
            <a:off x="3782133" y="5381983"/>
            <a:ext cx="690226" cy="646331"/>
          </a:xfrm>
          <a:prstGeom prst="rect">
            <a:avLst/>
          </a:prstGeom>
          <a:noFill/>
        </p:spPr>
        <p:txBody>
          <a:bodyPr wrap="square" rtlCol="0">
            <a:spAutoFit/>
          </a:bodyPr>
          <a:lstStyle/>
          <a:p>
            <a:pPr algn="ctr"/>
            <a:r>
              <a:rPr lang="ja-JP" altLang="en-US" sz="3600" dirty="0"/>
              <a:t>🚚</a:t>
            </a:r>
            <a:endParaRPr lang="en-US" sz="3600" dirty="0"/>
          </a:p>
        </p:txBody>
      </p:sp>
      <p:pic>
        <p:nvPicPr>
          <p:cNvPr id="63" name="Graphic 62">
            <a:extLst>
              <a:ext uri="{FF2B5EF4-FFF2-40B4-BE49-F238E27FC236}">
                <a16:creationId xmlns:a16="http://schemas.microsoft.com/office/drawing/2014/main" id="{E22F62BE-66A3-44D0-9EE1-DA4D15C6A5C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53033" y="3061748"/>
            <a:ext cx="941558" cy="738476"/>
          </a:xfrm>
          <a:prstGeom prst="rect">
            <a:avLst/>
          </a:prstGeom>
        </p:spPr>
      </p:pic>
      <p:pic>
        <p:nvPicPr>
          <p:cNvPr id="64" name="Graphic 63">
            <a:extLst>
              <a:ext uri="{FF2B5EF4-FFF2-40B4-BE49-F238E27FC236}">
                <a16:creationId xmlns:a16="http://schemas.microsoft.com/office/drawing/2014/main" id="{1AB9B770-2B6D-47CD-85C2-55959F0F88C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841035" y="4319130"/>
            <a:ext cx="565554" cy="629406"/>
          </a:xfrm>
          <a:prstGeom prst="rect">
            <a:avLst/>
          </a:prstGeom>
        </p:spPr>
      </p:pic>
      <p:sp>
        <p:nvSpPr>
          <p:cNvPr id="65" name="Rectangle: Folded Corner 64">
            <a:extLst>
              <a:ext uri="{FF2B5EF4-FFF2-40B4-BE49-F238E27FC236}">
                <a16:creationId xmlns:a16="http://schemas.microsoft.com/office/drawing/2014/main" id="{3F6DCABA-1442-431B-BFD6-C59DC1CF23D7}"/>
              </a:ext>
            </a:extLst>
          </p:cNvPr>
          <p:cNvSpPr/>
          <p:nvPr/>
        </p:nvSpPr>
        <p:spPr>
          <a:xfrm>
            <a:off x="4882297"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a:t>
            </a:r>
          </a:p>
        </p:txBody>
      </p:sp>
      <p:sp>
        <p:nvSpPr>
          <p:cNvPr id="66" name="Arrow: Down 65">
            <a:extLst>
              <a:ext uri="{FF2B5EF4-FFF2-40B4-BE49-F238E27FC236}">
                <a16:creationId xmlns:a16="http://schemas.microsoft.com/office/drawing/2014/main" id="{0EE76EE8-D6EA-4B6B-B5B3-6358A827991B}"/>
              </a:ext>
            </a:extLst>
          </p:cNvPr>
          <p:cNvSpPr/>
          <p:nvPr/>
        </p:nvSpPr>
        <p:spPr>
          <a:xfrm>
            <a:off x="4986972"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row: Down 66">
            <a:extLst>
              <a:ext uri="{FF2B5EF4-FFF2-40B4-BE49-F238E27FC236}">
                <a16:creationId xmlns:a16="http://schemas.microsoft.com/office/drawing/2014/main" id="{F65B6E2B-7E1A-4B9B-878F-1A481D9BB9FA}"/>
              </a:ext>
            </a:extLst>
          </p:cNvPr>
          <p:cNvSpPr/>
          <p:nvPr/>
        </p:nvSpPr>
        <p:spPr>
          <a:xfrm>
            <a:off x="4986972"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Arrow: Down 67">
            <a:extLst>
              <a:ext uri="{FF2B5EF4-FFF2-40B4-BE49-F238E27FC236}">
                <a16:creationId xmlns:a16="http://schemas.microsoft.com/office/drawing/2014/main" id="{CD69D232-7FF9-4D30-B090-32DAD156776D}"/>
              </a:ext>
            </a:extLst>
          </p:cNvPr>
          <p:cNvSpPr/>
          <p:nvPr/>
        </p:nvSpPr>
        <p:spPr>
          <a:xfrm>
            <a:off x="4986972"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9F10BEED-517C-4220-A4CA-2AAB42C59F2A}"/>
              </a:ext>
            </a:extLst>
          </p:cNvPr>
          <p:cNvSpPr txBox="1"/>
          <p:nvPr/>
        </p:nvSpPr>
        <p:spPr>
          <a:xfrm>
            <a:off x="4768695" y="5381983"/>
            <a:ext cx="690226" cy="646331"/>
          </a:xfrm>
          <a:prstGeom prst="rect">
            <a:avLst/>
          </a:prstGeom>
          <a:noFill/>
        </p:spPr>
        <p:txBody>
          <a:bodyPr wrap="square" rtlCol="0">
            <a:spAutoFit/>
          </a:bodyPr>
          <a:lstStyle/>
          <a:p>
            <a:pPr algn="ctr"/>
            <a:r>
              <a:rPr lang="ja-JP" altLang="en-US" sz="3600" dirty="0"/>
              <a:t>🚚</a:t>
            </a:r>
            <a:endParaRPr lang="en-US" sz="3600" dirty="0"/>
          </a:p>
        </p:txBody>
      </p:sp>
      <p:pic>
        <p:nvPicPr>
          <p:cNvPr id="70" name="Graphic 69">
            <a:extLst>
              <a:ext uri="{FF2B5EF4-FFF2-40B4-BE49-F238E27FC236}">
                <a16:creationId xmlns:a16="http://schemas.microsoft.com/office/drawing/2014/main" id="{2A54A26E-73A8-484E-91CB-D13B0B372AF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627344" y="3061748"/>
            <a:ext cx="941558" cy="738476"/>
          </a:xfrm>
          <a:prstGeom prst="rect">
            <a:avLst/>
          </a:prstGeom>
        </p:spPr>
      </p:pic>
      <p:pic>
        <p:nvPicPr>
          <p:cNvPr id="71" name="Graphic 70">
            <a:extLst>
              <a:ext uri="{FF2B5EF4-FFF2-40B4-BE49-F238E27FC236}">
                <a16:creationId xmlns:a16="http://schemas.microsoft.com/office/drawing/2014/main" id="{26B42ACD-13CA-449A-995C-E9145F3678D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15346" y="4319130"/>
            <a:ext cx="565554" cy="629406"/>
          </a:xfrm>
          <a:prstGeom prst="rect">
            <a:avLst/>
          </a:prstGeom>
        </p:spPr>
      </p:pic>
      <p:sp>
        <p:nvSpPr>
          <p:cNvPr id="72" name="Rectangle: Folded Corner 71">
            <a:extLst>
              <a:ext uri="{FF2B5EF4-FFF2-40B4-BE49-F238E27FC236}">
                <a16:creationId xmlns:a16="http://schemas.microsoft.com/office/drawing/2014/main" id="{A915081B-120D-4ED8-98F0-6C15E3123BCA}"/>
              </a:ext>
            </a:extLst>
          </p:cNvPr>
          <p:cNvSpPr/>
          <p:nvPr/>
        </p:nvSpPr>
        <p:spPr>
          <a:xfrm>
            <a:off x="5856608"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a:t>
            </a:r>
          </a:p>
        </p:txBody>
      </p:sp>
      <p:sp>
        <p:nvSpPr>
          <p:cNvPr id="73" name="Arrow: Down 72">
            <a:extLst>
              <a:ext uri="{FF2B5EF4-FFF2-40B4-BE49-F238E27FC236}">
                <a16:creationId xmlns:a16="http://schemas.microsoft.com/office/drawing/2014/main" id="{FE769DD8-B296-449E-A9C3-5B8D14E9FE1F}"/>
              </a:ext>
            </a:extLst>
          </p:cNvPr>
          <p:cNvSpPr/>
          <p:nvPr/>
        </p:nvSpPr>
        <p:spPr>
          <a:xfrm>
            <a:off x="5961283"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Arrow: Down 73">
            <a:extLst>
              <a:ext uri="{FF2B5EF4-FFF2-40B4-BE49-F238E27FC236}">
                <a16:creationId xmlns:a16="http://schemas.microsoft.com/office/drawing/2014/main" id="{860605B1-00B7-48D5-A861-ADAC2D156AC8}"/>
              </a:ext>
            </a:extLst>
          </p:cNvPr>
          <p:cNvSpPr/>
          <p:nvPr/>
        </p:nvSpPr>
        <p:spPr>
          <a:xfrm>
            <a:off x="5961283"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Arrow: Down 74">
            <a:extLst>
              <a:ext uri="{FF2B5EF4-FFF2-40B4-BE49-F238E27FC236}">
                <a16:creationId xmlns:a16="http://schemas.microsoft.com/office/drawing/2014/main" id="{AF2D2357-2ACD-484C-9B0B-D3763CB6262B}"/>
              </a:ext>
            </a:extLst>
          </p:cNvPr>
          <p:cNvSpPr/>
          <p:nvPr/>
        </p:nvSpPr>
        <p:spPr>
          <a:xfrm>
            <a:off x="5961283"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a:extLst>
              <a:ext uri="{FF2B5EF4-FFF2-40B4-BE49-F238E27FC236}">
                <a16:creationId xmlns:a16="http://schemas.microsoft.com/office/drawing/2014/main" id="{32A1FCD1-5803-474B-8A61-CABAB21B8AEA}"/>
              </a:ext>
            </a:extLst>
          </p:cNvPr>
          <p:cNvSpPr txBox="1"/>
          <p:nvPr/>
        </p:nvSpPr>
        <p:spPr>
          <a:xfrm>
            <a:off x="5743006" y="5381983"/>
            <a:ext cx="690226" cy="646331"/>
          </a:xfrm>
          <a:prstGeom prst="rect">
            <a:avLst/>
          </a:prstGeom>
          <a:noFill/>
        </p:spPr>
        <p:txBody>
          <a:bodyPr wrap="square" rtlCol="0">
            <a:spAutoFit/>
          </a:bodyPr>
          <a:lstStyle/>
          <a:p>
            <a:pPr algn="ctr"/>
            <a:r>
              <a:rPr lang="ja-JP" altLang="en-US" sz="3600" dirty="0"/>
              <a:t>🚚</a:t>
            </a:r>
            <a:endParaRPr lang="en-US" sz="3600" dirty="0"/>
          </a:p>
        </p:txBody>
      </p:sp>
      <p:pic>
        <p:nvPicPr>
          <p:cNvPr id="77" name="Graphic 76">
            <a:extLst>
              <a:ext uri="{FF2B5EF4-FFF2-40B4-BE49-F238E27FC236}">
                <a16:creationId xmlns:a16="http://schemas.microsoft.com/office/drawing/2014/main" id="{DFF25939-5F4A-4EF8-B705-7CA01261FE1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23723" y="3061748"/>
            <a:ext cx="941558" cy="738476"/>
          </a:xfrm>
          <a:prstGeom prst="rect">
            <a:avLst/>
          </a:prstGeom>
        </p:spPr>
      </p:pic>
      <p:pic>
        <p:nvPicPr>
          <p:cNvPr id="78" name="Graphic 77">
            <a:extLst>
              <a:ext uri="{FF2B5EF4-FFF2-40B4-BE49-F238E27FC236}">
                <a16:creationId xmlns:a16="http://schemas.microsoft.com/office/drawing/2014/main" id="{27982961-4422-433A-AC01-2F4AA221F4A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11725" y="4319130"/>
            <a:ext cx="565554" cy="629406"/>
          </a:xfrm>
          <a:prstGeom prst="rect">
            <a:avLst/>
          </a:prstGeom>
        </p:spPr>
      </p:pic>
      <p:sp>
        <p:nvSpPr>
          <p:cNvPr id="79" name="Rectangle: Folded Corner 78">
            <a:extLst>
              <a:ext uri="{FF2B5EF4-FFF2-40B4-BE49-F238E27FC236}">
                <a16:creationId xmlns:a16="http://schemas.microsoft.com/office/drawing/2014/main" id="{934299A7-3383-47E1-AA7F-D04585AE9960}"/>
              </a:ext>
            </a:extLst>
          </p:cNvPr>
          <p:cNvSpPr/>
          <p:nvPr/>
        </p:nvSpPr>
        <p:spPr>
          <a:xfrm>
            <a:off x="6852987"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5</a:t>
            </a:r>
          </a:p>
        </p:txBody>
      </p:sp>
      <p:sp>
        <p:nvSpPr>
          <p:cNvPr id="80" name="Arrow: Down 79">
            <a:extLst>
              <a:ext uri="{FF2B5EF4-FFF2-40B4-BE49-F238E27FC236}">
                <a16:creationId xmlns:a16="http://schemas.microsoft.com/office/drawing/2014/main" id="{743CF2F8-D4B2-4245-9988-D406F40B90A3}"/>
              </a:ext>
            </a:extLst>
          </p:cNvPr>
          <p:cNvSpPr/>
          <p:nvPr/>
        </p:nvSpPr>
        <p:spPr>
          <a:xfrm>
            <a:off x="6957662"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Arrow: Down 80">
            <a:extLst>
              <a:ext uri="{FF2B5EF4-FFF2-40B4-BE49-F238E27FC236}">
                <a16:creationId xmlns:a16="http://schemas.microsoft.com/office/drawing/2014/main" id="{5EDA5D22-3BE5-4E50-81C4-DCC9A597C245}"/>
              </a:ext>
            </a:extLst>
          </p:cNvPr>
          <p:cNvSpPr/>
          <p:nvPr/>
        </p:nvSpPr>
        <p:spPr>
          <a:xfrm>
            <a:off x="6957662"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Arrow: Down 81">
            <a:extLst>
              <a:ext uri="{FF2B5EF4-FFF2-40B4-BE49-F238E27FC236}">
                <a16:creationId xmlns:a16="http://schemas.microsoft.com/office/drawing/2014/main" id="{98E08754-9930-491C-988D-EDEBFB249E55}"/>
              </a:ext>
            </a:extLst>
          </p:cNvPr>
          <p:cNvSpPr/>
          <p:nvPr/>
        </p:nvSpPr>
        <p:spPr>
          <a:xfrm>
            <a:off x="6957662"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F4A31E5B-C342-4B29-AC10-AB3FAD523518}"/>
              </a:ext>
            </a:extLst>
          </p:cNvPr>
          <p:cNvSpPr txBox="1"/>
          <p:nvPr/>
        </p:nvSpPr>
        <p:spPr>
          <a:xfrm>
            <a:off x="6739385" y="5381983"/>
            <a:ext cx="690226" cy="646331"/>
          </a:xfrm>
          <a:prstGeom prst="rect">
            <a:avLst/>
          </a:prstGeom>
          <a:noFill/>
        </p:spPr>
        <p:txBody>
          <a:bodyPr wrap="square" rtlCol="0">
            <a:spAutoFit/>
          </a:bodyPr>
          <a:lstStyle/>
          <a:p>
            <a:pPr algn="ctr"/>
            <a:r>
              <a:rPr lang="ja-JP" altLang="en-US" sz="3600" dirty="0"/>
              <a:t>🚚</a:t>
            </a:r>
            <a:endParaRPr lang="en-US" sz="3600" dirty="0"/>
          </a:p>
        </p:txBody>
      </p:sp>
      <p:pic>
        <p:nvPicPr>
          <p:cNvPr id="84" name="Graphic 83">
            <a:extLst>
              <a:ext uri="{FF2B5EF4-FFF2-40B4-BE49-F238E27FC236}">
                <a16:creationId xmlns:a16="http://schemas.microsoft.com/office/drawing/2014/main" id="{2BFF5E2A-3218-4BAF-A3DF-F964D47C11F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578840" y="3061748"/>
            <a:ext cx="941558" cy="738476"/>
          </a:xfrm>
          <a:prstGeom prst="rect">
            <a:avLst/>
          </a:prstGeom>
        </p:spPr>
      </p:pic>
      <p:pic>
        <p:nvPicPr>
          <p:cNvPr id="85" name="Graphic 84">
            <a:extLst>
              <a:ext uri="{FF2B5EF4-FFF2-40B4-BE49-F238E27FC236}">
                <a16:creationId xmlns:a16="http://schemas.microsoft.com/office/drawing/2014/main" id="{EDB7B819-9662-4115-83DC-AE62ED767C6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66842" y="4319130"/>
            <a:ext cx="565554" cy="629406"/>
          </a:xfrm>
          <a:prstGeom prst="rect">
            <a:avLst/>
          </a:prstGeom>
        </p:spPr>
      </p:pic>
      <p:sp>
        <p:nvSpPr>
          <p:cNvPr id="86" name="Rectangle: Folded Corner 85">
            <a:extLst>
              <a:ext uri="{FF2B5EF4-FFF2-40B4-BE49-F238E27FC236}">
                <a16:creationId xmlns:a16="http://schemas.microsoft.com/office/drawing/2014/main" id="{1DFA6E79-945A-4A2C-9F78-80D973229DE2}"/>
              </a:ext>
            </a:extLst>
          </p:cNvPr>
          <p:cNvSpPr/>
          <p:nvPr/>
        </p:nvSpPr>
        <p:spPr>
          <a:xfrm>
            <a:off x="7808104" y="1887296"/>
            <a:ext cx="483030" cy="74012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6</a:t>
            </a:r>
          </a:p>
        </p:txBody>
      </p:sp>
      <p:sp>
        <p:nvSpPr>
          <p:cNvPr id="87" name="Arrow: Down 86">
            <a:extLst>
              <a:ext uri="{FF2B5EF4-FFF2-40B4-BE49-F238E27FC236}">
                <a16:creationId xmlns:a16="http://schemas.microsoft.com/office/drawing/2014/main" id="{4CC84BA4-D08C-4FFD-AABA-3F3D6F9EF299}"/>
              </a:ext>
            </a:extLst>
          </p:cNvPr>
          <p:cNvSpPr/>
          <p:nvPr/>
        </p:nvSpPr>
        <p:spPr>
          <a:xfrm>
            <a:off x="7912779" y="2675776"/>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Arrow: Down 87">
            <a:extLst>
              <a:ext uri="{FF2B5EF4-FFF2-40B4-BE49-F238E27FC236}">
                <a16:creationId xmlns:a16="http://schemas.microsoft.com/office/drawing/2014/main" id="{CDEA8FB9-D69D-4D48-8A19-223B8ABC662A}"/>
              </a:ext>
            </a:extLst>
          </p:cNvPr>
          <p:cNvSpPr/>
          <p:nvPr/>
        </p:nvSpPr>
        <p:spPr>
          <a:xfrm>
            <a:off x="7912779" y="3924387"/>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Arrow: Down 88">
            <a:extLst>
              <a:ext uri="{FF2B5EF4-FFF2-40B4-BE49-F238E27FC236}">
                <a16:creationId xmlns:a16="http://schemas.microsoft.com/office/drawing/2014/main" id="{9727CE33-2041-4ACF-8F38-7757192C25CF}"/>
              </a:ext>
            </a:extLst>
          </p:cNvPr>
          <p:cNvSpPr/>
          <p:nvPr/>
        </p:nvSpPr>
        <p:spPr>
          <a:xfrm>
            <a:off x="7912779" y="5016248"/>
            <a:ext cx="253673" cy="35059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7789B27C-2C76-4EFC-9D21-467750071A0A}"/>
              </a:ext>
            </a:extLst>
          </p:cNvPr>
          <p:cNvSpPr txBox="1"/>
          <p:nvPr/>
        </p:nvSpPr>
        <p:spPr>
          <a:xfrm>
            <a:off x="7694502" y="5381983"/>
            <a:ext cx="690226" cy="646331"/>
          </a:xfrm>
          <a:prstGeom prst="rect">
            <a:avLst/>
          </a:prstGeom>
          <a:noFill/>
        </p:spPr>
        <p:txBody>
          <a:bodyPr wrap="square" rtlCol="0">
            <a:spAutoFit/>
          </a:bodyPr>
          <a:lstStyle/>
          <a:p>
            <a:pPr algn="ctr"/>
            <a:r>
              <a:rPr lang="ja-JP" altLang="en-US" sz="3600" dirty="0"/>
              <a:t>🚚</a:t>
            </a:r>
            <a:endParaRPr lang="en-US" sz="3600" dirty="0"/>
          </a:p>
        </p:txBody>
      </p:sp>
      <p:sp>
        <p:nvSpPr>
          <p:cNvPr id="91" name="TextBox 90">
            <a:extLst>
              <a:ext uri="{FF2B5EF4-FFF2-40B4-BE49-F238E27FC236}">
                <a16:creationId xmlns:a16="http://schemas.microsoft.com/office/drawing/2014/main" id="{8F515467-4062-4705-B61D-F26C3B972113}"/>
              </a:ext>
            </a:extLst>
          </p:cNvPr>
          <p:cNvSpPr txBox="1"/>
          <p:nvPr/>
        </p:nvSpPr>
        <p:spPr>
          <a:xfrm>
            <a:off x="1484958" y="1673207"/>
            <a:ext cx="1146468" cy="369332"/>
          </a:xfrm>
          <a:prstGeom prst="rect">
            <a:avLst/>
          </a:prstGeom>
          <a:noFill/>
        </p:spPr>
        <p:txBody>
          <a:bodyPr wrap="none" rtlCol="0">
            <a:spAutoFit/>
          </a:bodyPr>
          <a:lstStyle/>
          <a:p>
            <a:pPr algn="ctr"/>
            <a:r>
              <a:rPr lang="en-US" dirty="0"/>
              <a:t>Split data</a:t>
            </a:r>
          </a:p>
        </p:txBody>
      </p:sp>
      <p:sp>
        <p:nvSpPr>
          <p:cNvPr id="92" name="TextBox 91">
            <a:extLst>
              <a:ext uri="{FF2B5EF4-FFF2-40B4-BE49-F238E27FC236}">
                <a16:creationId xmlns:a16="http://schemas.microsoft.com/office/drawing/2014/main" id="{8862E4E0-02D2-4943-9F21-E1D4C6463A06}"/>
              </a:ext>
            </a:extLst>
          </p:cNvPr>
          <p:cNvSpPr txBox="1"/>
          <p:nvPr/>
        </p:nvSpPr>
        <p:spPr>
          <a:xfrm>
            <a:off x="370048" y="3413598"/>
            <a:ext cx="2363532" cy="369332"/>
          </a:xfrm>
          <a:prstGeom prst="rect">
            <a:avLst/>
          </a:prstGeom>
          <a:noFill/>
        </p:spPr>
        <p:txBody>
          <a:bodyPr wrap="none" rtlCol="0">
            <a:spAutoFit/>
          </a:bodyPr>
          <a:lstStyle/>
          <a:p>
            <a:pPr algn="ctr"/>
            <a:r>
              <a:rPr lang="en-US" dirty="0"/>
              <a:t>Pack and </a:t>
            </a:r>
            <a:r>
              <a:rPr lang="en-US" i="1" dirty="0"/>
              <a:t>encapsulate</a:t>
            </a:r>
          </a:p>
        </p:txBody>
      </p:sp>
      <p:sp>
        <p:nvSpPr>
          <p:cNvPr id="93" name="TextBox 92">
            <a:extLst>
              <a:ext uri="{FF2B5EF4-FFF2-40B4-BE49-F238E27FC236}">
                <a16:creationId xmlns:a16="http://schemas.microsoft.com/office/drawing/2014/main" id="{CD17ABFC-FAB0-4DEC-B67D-D5FF29E859E6}"/>
              </a:ext>
            </a:extLst>
          </p:cNvPr>
          <p:cNvSpPr txBox="1"/>
          <p:nvPr/>
        </p:nvSpPr>
        <p:spPr>
          <a:xfrm>
            <a:off x="811486" y="5547770"/>
            <a:ext cx="1480662" cy="369332"/>
          </a:xfrm>
          <a:prstGeom prst="rect">
            <a:avLst/>
          </a:prstGeom>
          <a:noFill/>
        </p:spPr>
        <p:txBody>
          <a:bodyPr wrap="none" rtlCol="0">
            <a:spAutoFit/>
          </a:bodyPr>
          <a:lstStyle/>
          <a:p>
            <a:pPr algn="ctr"/>
            <a:r>
              <a:rPr lang="en-US" dirty="0"/>
              <a:t>Transmission</a:t>
            </a:r>
            <a:endParaRPr lang="en-US" i="1" dirty="0"/>
          </a:p>
        </p:txBody>
      </p:sp>
    </p:spTree>
    <p:extLst>
      <p:ext uri="{BB962C8B-B14F-4D97-AF65-F5344CB8AC3E}">
        <p14:creationId xmlns:p14="http://schemas.microsoft.com/office/powerpoint/2010/main" val="2098397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38C64-F91A-4156-B97C-68B8A1A69E33}"/>
              </a:ext>
            </a:extLst>
          </p:cNvPr>
          <p:cNvSpPr>
            <a:spLocks noGrp="1"/>
          </p:cNvSpPr>
          <p:nvPr>
            <p:ph type="title"/>
          </p:nvPr>
        </p:nvSpPr>
        <p:spPr/>
        <p:txBody>
          <a:bodyPr>
            <a:normAutofit/>
          </a:bodyPr>
          <a:lstStyle/>
          <a:p>
            <a:r>
              <a:rPr lang="en-US" sz="4000" dirty="0"/>
              <a:t>The Packet Model: </a:t>
            </a:r>
            <a:br>
              <a:rPr lang="en-US" sz="6000" dirty="0"/>
            </a:br>
            <a:r>
              <a:rPr lang="en-US" sz="2800" dirty="0"/>
              <a:t>Handling Different Data Formats</a:t>
            </a:r>
            <a:endParaRPr lang="en-US" dirty="0"/>
          </a:p>
        </p:txBody>
      </p:sp>
      <p:sp>
        <p:nvSpPr>
          <p:cNvPr id="4" name="Slide Number Placeholder 3">
            <a:extLst>
              <a:ext uri="{FF2B5EF4-FFF2-40B4-BE49-F238E27FC236}">
                <a16:creationId xmlns:a16="http://schemas.microsoft.com/office/drawing/2014/main" id="{7BE6907E-1598-4110-8CB4-9128563AEF32}"/>
              </a:ext>
            </a:extLst>
          </p:cNvPr>
          <p:cNvSpPr>
            <a:spLocks noGrp="1"/>
          </p:cNvSpPr>
          <p:nvPr>
            <p:ph type="sldNum" sz="quarter" idx="12"/>
          </p:nvPr>
        </p:nvSpPr>
        <p:spPr/>
        <p:txBody>
          <a:bodyPr/>
          <a:lstStyle/>
          <a:p>
            <a:fld id="{0B02C7C3-1F9D-495C-A818-668CCDC0E8E2}" type="slidenum">
              <a:rPr lang="en-US" smtClean="0"/>
              <a:t>12</a:t>
            </a:fld>
            <a:endParaRPr lang="en-US"/>
          </a:p>
        </p:txBody>
      </p:sp>
      <p:pic>
        <p:nvPicPr>
          <p:cNvPr id="5" name="Graphic 4">
            <a:extLst>
              <a:ext uri="{FF2B5EF4-FFF2-40B4-BE49-F238E27FC236}">
                <a16:creationId xmlns:a16="http://schemas.microsoft.com/office/drawing/2014/main" id="{AED0C8FB-E8AD-4124-884E-AF0799BC330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46599" y="3617673"/>
            <a:ext cx="2180756" cy="1710398"/>
          </a:xfrm>
          <a:prstGeom prst="rect">
            <a:avLst/>
          </a:prstGeom>
        </p:spPr>
      </p:pic>
      <p:pic>
        <p:nvPicPr>
          <p:cNvPr id="6" name="Graphic 5">
            <a:extLst>
              <a:ext uri="{FF2B5EF4-FFF2-40B4-BE49-F238E27FC236}">
                <a16:creationId xmlns:a16="http://schemas.microsoft.com/office/drawing/2014/main" id="{C80CEA25-986C-458C-8D25-6E1940C1F8E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737119" y="3847567"/>
            <a:ext cx="1330308" cy="1480504"/>
          </a:xfrm>
          <a:prstGeom prst="rect">
            <a:avLst/>
          </a:prstGeom>
        </p:spPr>
      </p:pic>
      <p:sp>
        <p:nvSpPr>
          <p:cNvPr id="7" name="Arrow: Right 6">
            <a:extLst>
              <a:ext uri="{FF2B5EF4-FFF2-40B4-BE49-F238E27FC236}">
                <a16:creationId xmlns:a16="http://schemas.microsoft.com/office/drawing/2014/main" id="{2C5EE77A-9C06-4B59-9849-C94A2F624CD7}"/>
              </a:ext>
            </a:extLst>
          </p:cNvPr>
          <p:cNvSpPr/>
          <p:nvPr/>
        </p:nvSpPr>
        <p:spPr>
          <a:xfrm>
            <a:off x="4249160" y="4211088"/>
            <a:ext cx="966154" cy="7183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9" name="TextBox 8">
            <a:extLst>
              <a:ext uri="{FF2B5EF4-FFF2-40B4-BE49-F238E27FC236}">
                <a16:creationId xmlns:a16="http://schemas.microsoft.com/office/drawing/2014/main" id="{90FEB991-FBE5-45B0-9286-75AF5667722E}"/>
              </a:ext>
            </a:extLst>
          </p:cNvPr>
          <p:cNvSpPr txBox="1"/>
          <p:nvPr/>
        </p:nvSpPr>
        <p:spPr>
          <a:xfrm>
            <a:off x="4374798" y="5434260"/>
            <a:ext cx="4054956" cy="646331"/>
          </a:xfrm>
          <a:prstGeom prst="rect">
            <a:avLst/>
          </a:prstGeom>
          <a:noFill/>
        </p:spPr>
        <p:txBody>
          <a:bodyPr wrap="none" rtlCol="0">
            <a:spAutoFit/>
          </a:bodyPr>
          <a:lstStyle/>
          <a:p>
            <a:pPr algn="ctr"/>
            <a:r>
              <a:rPr lang="en-US" dirty="0"/>
              <a:t>A </a:t>
            </a:r>
            <a:r>
              <a:rPr lang="en-US" b="1" dirty="0"/>
              <a:t>packet</a:t>
            </a:r>
            <a:r>
              <a:rPr lang="en-US" dirty="0"/>
              <a:t> containing data.</a:t>
            </a:r>
          </a:p>
          <a:p>
            <a:pPr algn="ctr"/>
            <a:r>
              <a:rPr lang="en-US" dirty="0"/>
              <a:t>All packets look and behave the same.</a:t>
            </a:r>
          </a:p>
        </p:txBody>
      </p:sp>
      <p:grpSp>
        <p:nvGrpSpPr>
          <p:cNvPr id="14" name="Group 13">
            <a:extLst>
              <a:ext uri="{FF2B5EF4-FFF2-40B4-BE49-F238E27FC236}">
                <a16:creationId xmlns:a16="http://schemas.microsoft.com/office/drawing/2014/main" id="{DE2A6336-4C3E-4AC7-99A0-91A278F28008}"/>
              </a:ext>
            </a:extLst>
          </p:cNvPr>
          <p:cNvGrpSpPr/>
          <p:nvPr/>
        </p:nvGrpSpPr>
        <p:grpSpPr>
          <a:xfrm>
            <a:off x="2498786" y="2323986"/>
            <a:ext cx="790099" cy="756987"/>
            <a:chOff x="5931615" y="1459527"/>
            <a:chExt cx="1523116" cy="1459285"/>
          </a:xfrm>
        </p:grpSpPr>
        <p:sp>
          <p:nvSpPr>
            <p:cNvPr id="15" name="Cube 14">
              <a:extLst>
                <a:ext uri="{FF2B5EF4-FFF2-40B4-BE49-F238E27FC236}">
                  <a16:creationId xmlns:a16="http://schemas.microsoft.com/office/drawing/2014/main" id="{0DA1E98D-6DBD-47A9-B0F7-71106862E07F}"/>
                </a:ext>
              </a:extLst>
            </p:cNvPr>
            <p:cNvSpPr/>
            <p:nvPr/>
          </p:nvSpPr>
          <p:spPr>
            <a:xfrm>
              <a:off x="5931615" y="2107358"/>
              <a:ext cx="811454" cy="811454"/>
            </a:xfrm>
            <a:prstGeom prst="cub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6" name="Cube 15">
              <a:extLst>
                <a:ext uri="{FF2B5EF4-FFF2-40B4-BE49-F238E27FC236}">
                  <a16:creationId xmlns:a16="http://schemas.microsoft.com/office/drawing/2014/main" id="{58C4B98C-5296-410F-B278-B6D5B3F31A64}"/>
                </a:ext>
              </a:extLst>
            </p:cNvPr>
            <p:cNvSpPr/>
            <p:nvPr/>
          </p:nvSpPr>
          <p:spPr>
            <a:xfrm>
              <a:off x="6643277" y="2107358"/>
              <a:ext cx="811454" cy="811454"/>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ylinder 16">
              <a:extLst>
                <a:ext uri="{FF2B5EF4-FFF2-40B4-BE49-F238E27FC236}">
                  <a16:creationId xmlns:a16="http://schemas.microsoft.com/office/drawing/2014/main" id="{41D1893E-4EF6-480D-B5A5-77633788B1A0}"/>
                </a:ext>
              </a:extLst>
            </p:cNvPr>
            <p:cNvSpPr/>
            <p:nvPr/>
          </p:nvSpPr>
          <p:spPr>
            <a:xfrm>
              <a:off x="6322328" y="1459527"/>
              <a:ext cx="641897" cy="853723"/>
            </a:xfrm>
            <a:prstGeom prst="can">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
        <p:nvSpPr>
          <p:cNvPr id="10" name="Rectangle: Folded Corner 9">
            <a:extLst>
              <a:ext uri="{FF2B5EF4-FFF2-40B4-BE49-F238E27FC236}">
                <a16:creationId xmlns:a16="http://schemas.microsoft.com/office/drawing/2014/main" id="{106AE272-C73B-481D-B3F4-169B21885817}"/>
              </a:ext>
            </a:extLst>
          </p:cNvPr>
          <p:cNvSpPr/>
          <p:nvPr/>
        </p:nvSpPr>
        <p:spPr>
          <a:xfrm>
            <a:off x="1684022" y="1842929"/>
            <a:ext cx="731520" cy="1120877"/>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Internal Storage 18">
            <a:extLst>
              <a:ext uri="{FF2B5EF4-FFF2-40B4-BE49-F238E27FC236}">
                <a16:creationId xmlns:a16="http://schemas.microsoft.com/office/drawing/2014/main" id="{7E6C87F7-70FF-47A0-B055-75BCC3177C81}"/>
              </a:ext>
            </a:extLst>
          </p:cNvPr>
          <p:cNvSpPr/>
          <p:nvPr/>
        </p:nvSpPr>
        <p:spPr>
          <a:xfrm rot="20675234">
            <a:off x="2262753" y="3183310"/>
            <a:ext cx="427404" cy="427404"/>
          </a:xfrm>
          <a:prstGeom prst="flowChartInternalStorag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Folded Corner 19">
            <a:extLst>
              <a:ext uri="{FF2B5EF4-FFF2-40B4-BE49-F238E27FC236}">
                <a16:creationId xmlns:a16="http://schemas.microsoft.com/office/drawing/2014/main" id="{64084D62-BA1C-4EE2-A719-FA4D69980A42}"/>
              </a:ext>
            </a:extLst>
          </p:cNvPr>
          <p:cNvSpPr/>
          <p:nvPr/>
        </p:nvSpPr>
        <p:spPr>
          <a:xfrm rot="18000000">
            <a:off x="2268787" y="3816415"/>
            <a:ext cx="376982" cy="577633"/>
          </a:xfrm>
          <a:prstGeom prst="foldedCorne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Internal Storage 17">
            <a:extLst>
              <a:ext uri="{FF2B5EF4-FFF2-40B4-BE49-F238E27FC236}">
                <a16:creationId xmlns:a16="http://schemas.microsoft.com/office/drawing/2014/main" id="{66B3DE4E-1577-4689-9866-C82FAC4C42A5}"/>
              </a:ext>
            </a:extLst>
          </p:cNvPr>
          <p:cNvSpPr/>
          <p:nvPr/>
        </p:nvSpPr>
        <p:spPr>
          <a:xfrm>
            <a:off x="1434220" y="2766845"/>
            <a:ext cx="696178" cy="696178"/>
          </a:xfrm>
          <a:prstGeom prst="flowChartInternalStorag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1" name="Flowchart: Multidocument 20">
            <a:extLst>
              <a:ext uri="{FF2B5EF4-FFF2-40B4-BE49-F238E27FC236}">
                <a16:creationId xmlns:a16="http://schemas.microsoft.com/office/drawing/2014/main" id="{087605C2-8294-4BAC-95AD-BB73FF594D50}"/>
              </a:ext>
            </a:extLst>
          </p:cNvPr>
          <p:cNvSpPr/>
          <p:nvPr/>
        </p:nvSpPr>
        <p:spPr>
          <a:xfrm rot="1800000">
            <a:off x="2646707" y="3640691"/>
            <a:ext cx="311199" cy="304975"/>
          </a:xfrm>
          <a:prstGeom prst="flowChartMultidocumen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E5B92C86-132E-47A3-A208-ABDEAAA179BD}"/>
              </a:ext>
            </a:extLst>
          </p:cNvPr>
          <p:cNvSpPr txBox="1"/>
          <p:nvPr/>
        </p:nvSpPr>
        <p:spPr>
          <a:xfrm>
            <a:off x="2625054" y="1779655"/>
            <a:ext cx="3763018" cy="400110"/>
          </a:xfrm>
          <a:prstGeom prst="rect">
            <a:avLst/>
          </a:prstGeom>
          <a:noFill/>
        </p:spPr>
        <p:txBody>
          <a:bodyPr wrap="none" rtlCol="0">
            <a:spAutoFit/>
          </a:bodyPr>
          <a:lstStyle/>
          <a:p>
            <a:pPr algn="ctr"/>
            <a:r>
              <a:rPr lang="en-US" sz="2000" b="1" dirty="0"/>
              <a:t>There are many kinds of data.</a:t>
            </a:r>
          </a:p>
        </p:txBody>
      </p:sp>
    </p:spTree>
    <p:extLst>
      <p:ext uri="{BB962C8B-B14F-4D97-AF65-F5344CB8AC3E}">
        <p14:creationId xmlns:p14="http://schemas.microsoft.com/office/powerpoint/2010/main" val="1595784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87EE0-40F5-46F1-BC02-49853E1ABA93}"/>
              </a:ext>
            </a:extLst>
          </p:cNvPr>
          <p:cNvSpPr>
            <a:spLocks noGrp="1"/>
          </p:cNvSpPr>
          <p:nvPr>
            <p:ph type="title"/>
          </p:nvPr>
        </p:nvSpPr>
        <p:spPr/>
        <p:txBody>
          <a:bodyPr>
            <a:normAutofit/>
          </a:bodyPr>
          <a:lstStyle/>
          <a:p>
            <a:r>
              <a:rPr lang="en-US" dirty="0"/>
              <a:t>Abstraction</a:t>
            </a:r>
          </a:p>
        </p:txBody>
      </p:sp>
      <p:sp>
        <p:nvSpPr>
          <p:cNvPr id="3" name="Content Placeholder 2">
            <a:extLst>
              <a:ext uri="{FF2B5EF4-FFF2-40B4-BE49-F238E27FC236}">
                <a16:creationId xmlns:a16="http://schemas.microsoft.com/office/drawing/2014/main" id="{2699BA26-319F-4355-AE3E-80F496BCBF6A}"/>
              </a:ext>
            </a:extLst>
          </p:cNvPr>
          <p:cNvSpPr>
            <a:spLocks noGrp="1"/>
          </p:cNvSpPr>
          <p:nvPr>
            <p:ph idx="1"/>
          </p:nvPr>
        </p:nvSpPr>
        <p:spPr>
          <a:xfrm>
            <a:off x="628649" y="5087651"/>
            <a:ext cx="5577471" cy="1268700"/>
          </a:xfrm>
        </p:spPr>
        <p:txBody>
          <a:bodyPr>
            <a:normAutofit fontScale="92500"/>
          </a:bodyPr>
          <a:lstStyle/>
          <a:p>
            <a:r>
              <a:rPr lang="en-US" sz="1800" dirty="0"/>
              <a:t>Once the item leaves your hands, you can rest assured it will arrive. The delivery is someone else’s problem.</a:t>
            </a:r>
          </a:p>
          <a:p>
            <a:r>
              <a:rPr lang="en-US" sz="1800" dirty="0"/>
              <a:t>You can assume that the delivery </a:t>
            </a:r>
            <a:r>
              <a:rPr lang="en-US" sz="1800" b="1" dirty="0"/>
              <a:t>will somehow complete</a:t>
            </a:r>
            <a:r>
              <a:rPr lang="en-US" sz="1800" dirty="0"/>
              <a:t>.</a:t>
            </a:r>
          </a:p>
        </p:txBody>
      </p:sp>
      <p:sp>
        <p:nvSpPr>
          <p:cNvPr id="4" name="Slide Number Placeholder 3">
            <a:extLst>
              <a:ext uri="{FF2B5EF4-FFF2-40B4-BE49-F238E27FC236}">
                <a16:creationId xmlns:a16="http://schemas.microsoft.com/office/drawing/2014/main" id="{43C1566C-0855-4153-85A8-970B62D7B63C}"/>
              </a:ext>
            </a:extLst>
          </p:cNvPr>
          <p:cNvSpPr>
            <a:spLocks noGrp="1"/>
          </p:cNvSpPr>
          <p:nvPr>
            <p:ph type="sldNum" sz="quarter" idx="12"/>
          </p:nvPr>
        </p:nvSpPr>
        <p:spPr/>
        <p:txBody>
          <a:bodyPr/>
          <a:lstStyle/>
          <a:p>
            <a:fld id="{0B02C7C3-1F9D-495C-A818-668CCDC0E8E2}" type="slidenum">
              <a:rPr lang="en-US" smtClean="0">
                <a:solidFill>
                  <a:srgbClr val="C00000"/>
                </a:solidFill>
              </a:rPr>
              <a:t>13</a:t>
            </a:fld>
            <a:endParaRPr lang="en-US">
              <a:solidFill>
                <a:srgbClr val="C00000"/>
              </a:solidFill>
            </a:endParaRPr>
          </a:p>
        </p:txBody>
      </p:sp>
      <p:pic>
        <p:nvPicPr>
          <p:cNvPr id="1026" name="Picture 2" descr="undefined">
            <a:extLst>
              <a:ext uri="{FF2B5EF4-FFF2-40B4-BE49-F238E27FC236}">
                <a16:creationId xmlns:a16="http://schemas.microsoft.com/office/drawing/2014/main" id="{29BD7E08-B46D-4CB3-AFAB-A357D6A1EE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32" r="45226"/>
          <a:stretch/>
        </p:blipFill>
        <p:spPr bwMode="auto">
          <a:xfrm>
            <a:off x="6697362" y="1825625"/>
            <a:ext cx="1817988" cy="34701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F7C11C6-E394-4449-BB61-895D06C82993}"/>
              </a:ext>
            </a:extLst>
          </p:cNvPr>
          <p:cNvSpPr txBox="1"/>
          <p:nvPr/>
        </p:nvSpPr>
        <p:spPr>
          <a:xfrm>
            <a:off x="6646238" y="5338916"/>
            <a:ext cx="2519024" cy="415498"/>
          </a:xfrm>
          <a:prstGeom prst="rect">
            <a:avLst/>
          </a:prstGeom>
          <a:noFill/>
        </p:spPr>
        <p:txBody>
          <a:bodyPr wrap="square" rtlCol="0">
            <a:spAutoFit/>
          </a:bodyPr>
          <a:lstStyle/>
          <a:p>
            <a:r>
              <a:rPr lang="en-US" sz="1050" dirty="0"/>
              <a:t>Death Stranding / Kojima Productions, </a:t>
            </a:r>
            <a:r>
              <a:rPr lang="en-US" sz="1050" dirty="0">
                <a:hlinkClick r:id="rId3"/>
              </a:rPr>
              <a:t>via </a:t>
            </a:r>
            <a:r>
              <a:rPr lang="en-US" sz="1050" dirty="0" err="1">
                <a:hlinkClick r:id="rId3"/>
              </a:rPr>
              <a:t>Gosunoob</a:t>
            </a:r>
            <a:endParaRPr lang="en-US" sz="1050" dirty="0"/>
          </a:p>
        </p:txBody>
      </p:sp>
      <p:pic>
        <p:nvPicPr>
          <p:cNvPr id="1028" name="Picture 4">
            <a:extLst>
              <a:ext uri="{FF2B5EF4-FFF2-40B4-BE49-F238E27FC236}">
                <a16:creationId xmlns:a16="http://schemas.microsoft.com/office/drawing/2014/main" id="{54EC49C4-86EB-4295-845E-123D84460E7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925" t="12466" r="7334" b="17799"/>
          <a:stretch/>
        </p:blipFill>
        <p:spPr bwMode="auto">
          <a:xfrm>
            <a:off x="862900" y="1825625"/>
            <a:ext cx="3889498" cy="2318446"/>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DE49CB5F-7288-4EFE-8989-85D3F7C203E6}"/>
              </a:ext>
            </a:extLst>
          </p:cNvPr>
          <p:cNvGrpSpPr/>
          <p:nvPr/>
        </p:nvGrpSpPr>
        <p:grpSpPr>
          <a:xfrm>
            <a:off x="5094976" y="2400727"/>
            <a:ext cx="1289275" cy="1268701"/>
            <a:chOff x="4847818" y="1897098"/>
            <a:chExt cx="1754124" cy="1726132"/>
          </a:xfrm>
        </p:grpSpPr>
        <p:pic>
          <p:nvPicPr>
            <p:cNvPr id="8" name="Graphic 7">
              <a:extLst>
                <a:ext uri="{FF2B5EF4-FFF2-40B4-BE49-F238E27FC236}">
                  <a16:creationId xmlns:a16="http://schemas.microsoft.com/office/drawing/2014/main" id="{F8BB38B5-9E34-4A9C-AFBC-98EBF9ED323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847818" y="2632816"/>
              <a:ext cx="889937" cy="990414"/>
            </a:xfrm>
            <a:prstGeom prst="rect">
              <a:avLst/>
            </a:prstGeom>
          </p:spPr>
        </p:pic>
        <p:pic>
          <p:nvPicPr>
            <p:cNvPr id="9" name="Graphic 8">
              <a:extLst>
                <a:ext uri="{FF2B5EF4-FFF2-40B4-BE49-F238E27FC236}">
                  <a16:creationId xmlns:a16="http://schemas.microsoft.com/office/drawing/2014/main" id="{47EAD82B-CEDE-4703-B8BF-C2D19C068F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12005" y="2632816"/>
              <a:ext cx="889937" cy="990414"/>
            </a:xfrm>
            <a:prstGeom prst="rect">
              <a:avLst/>
            </a:prstGeom>
          </p:spPr>
        </p:pic>
        <p:pic>
          <p:nvPicPr>
            <p:cNvPr id="10" name="Graphic 9">
              <a:extLst>
                <a:ext uri="{FF2B5EF4-FFF2-40B4-BE49-F238E27FC236}">
                  <a16:creationId xmlns:a16="http://schemas.microsoft.com/office/drawing/2014/main" id="{C85A9017-D8B4-4C1C-B4F4-23914F8FEDB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79911" y="1897098"/>
              <a:ext cx="889937" cy="990414"/>
            </a:xfrm>
            <a:prstGeom prst="rect">
              <a:avLst/>
            </a:prstGeom>
          </p:spPr>
        </p:pic>
      </p:grpSp>
      <p:sp>
        <p:nvSpPr>
          <p:cNvPr id="11" name="TextBox 10">
            <a:extLst>
              <a:ext uri="{FF2B5EF4-FFF2-40B4-BE49-F238E27FC236}">
                <a16:creationId xmlns:a16="http://schemas.microsoft.com/office/drawing/2014/main" id="{AE1B2F49-208D-4945-A97A-237B509CDD00}"/>
              </a:ext>
            </a:extLst>
          </p:cNvPr>
          <p:cNvSpPr txBox="1"/>
          <p:nvPr/>
        </p:nvSpPr>
        <p:spPr>
          <a:xfrm>
            <a:off x="862900" y="4454013"/>
            <a:ext cx="2142510" cy="369332"/>
          </a:xfrm>
          <a:prstGeom prst="rect">
            <a:avLst/>
          </a:prstGeom>
          <a:noFill/>
        </p:spPr>
        <p:txBody>
          <a:bodyPr wrap="none" rtlCol="0">
            <a:spAutoFit/>
          </a:bodyPr>
          <a:lstStyle/>
          <a:p>
            <a:r>
              <a:rPr lang="en-US" dirty="0"/>
              <a:t>You can sleep easy!</a:t>
            </a:r>
          </a:p>
        </p:txBody>
      </p:sp>
      <p:sp>
        <p:nvSpPr>
          <p:cNvPr id="14" name="Arrow: Right 13">
            <a:extLst>
              <a:ext uri="{FF2B5EF4-FFF2-40B4-BE49-F238E27FC236}">
                <a16:creationId xmlns:a16="http://schemas.microsoft.com/office/drawing/2014/main" id="{A5A10A10-5521-4A0C-82FB-AB3809604D96}"/>
              </a:ext>
            </a:extLst>
          </p:cNvPr>
          <p:cNvSpPr/>
          <p:nvPr/>
        </p:nvSpPr>
        <p:spPr>
          <a:xfrm>
            <a:off x="3120759" y="4379467"/>
            <a:ext cx="3329000" cy="5425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It’s his problem now.</a:t>
            </a:r>
          </a:p>
        </p:txBody>
      </p:sp>
      <p:sp>
        <p:nvSpPr>
          <p:cNvPr id="15" name="TextBox 14">
            <a:extLst>
              <a:ext uri="{FF2B5EF4-FFF2-40B4-BE49-F238E27FC236}">
                <a16:creationId xmlns:a16="http://schemas.microsoft.com/office/drawing/2014/main" id="{18BCA4C2-FAC1-49BE-8C32-318482A684BE}"/>
              </a:ext>
            </a:extLst>
          </p:cNvPr>
          <p:cNvSpPr txBox="1"/>
          <p:nvPr/>
        </p:nvSpPr>
        <p:spPr>
          <a:xfrm>
            <a:off x="862900" y="6464852"/>
            <a:ext cx="5203764" cy="253916"/>
          </a:xfrm>
          <a:prstGeom prst="rect">
            <a:avLst/>
          </a:prstGeom>
          <a:noFill/>
        </p:spPr>
        <p:txBody>
          <a:bodyPr wrap="square" rtlCol="0">
            <a:spAutoFit/>
          </a:bodyPr>
          <a:lstStyle/>
          <a:p>
            <a:r>
              <a:rPr lang="en-US" sz="1050" dirty="0"/>
              <a:t>Cat Photo: Own Work, Cat is a staff member at </a:t>
            </a:r>
            <a:r>
              <a:rPr lang="en-US" sz="1050" dirty="0">
                <a:hlinkClick r:id="rId7"/>
              </a:rPr>
              <a:t>Mikan Neko Cat Cafe, Kurashiki</a:t>
            </a:r>
            <a:endParaRPr lang="en-US" sz="1050" dirty="0"/>
          </a:p>
        </p:txBody>
      </p:sp>
    </p:spTree>
    <p:extLst>
      <p:ext uri="{BB962C8B-B14F-4D97-AF65-F5344CB8AC3E}">
        <p14:creationId xmlns:p14="http://schemas.microsoft.com/office/powerpoint/2010/main" val="3936011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E450F-664C-46FD-B4B7-477F85C9DFE3}"/>
              </a:ext>
            </a:extLst>
          </p:cNvPr>
          <p:cNvSpPr>
            <a:spLocks noGrp="1"/>
          </p:cNvSpPr>
          <p:nvPr>
            <p:ph type="title"/>
          </p:nvPr>
        </p:nvSpPr>
        <p:spPr/>
        <p:txBody>
          <a:bodyPr/>
          <a:lstStyle/>
          <a:p>
            <a:r>
              <a:rPr lang="en-US" dirty="0"/>
              <a:t>The Network Stack</a:t>
            </a:r>
          </a:p>
        </p:txBody>
      </p:sp>
      <p:sp>
        <p:nvSpPr>
          <p:cNvPr id="3" name="Content Placeholder 2">
            <a:extLst>
              <a:ext uri="{FF2B5EF4-FFF2-40B4-BE49-F238E27FC236}">
                <a16:creationId xmlns:a16="http://schemas.microsoft.com/office/drawing/2014/main" id="{8EC21D94-2754-4C85-A524-5B099F24472C}"/>
              </a:ext>
            </a:extLst>
          </p:cNvPr>
          <p:cNvSpPr>
            <a:spLocks noGrp="1"/>
          </p:cNvSpPr>
          <p:nvPr>
            <p:ph idx="1"/>
          </p:nvPr>
        </p:nvSpPr>
        <p:spPr/>
        <p:txBody>
          <a:bodyPr/>
          <a:lstStyle/>
          <a:p>
            <a:r>
              <a:rPr lang="en-US" dirty="0"/>
              <a:t>Therefore, the network is all about processes:</a:t>
            </a:r>
          </a:p>
        </p:txBody>
      </p:sp>
      <p:sp>
        <p:nvSpPr>
          <p:cNvPr id="4" name="Slide Number Placeholder 3">
            <a:extLst>
              <a:ext uri="{FF2B5EF4-FFF2-40B4-BE49-F238E27FC236}">
                <a16:creationId xmlns:a16="http://schemas.microsoft.com/office/drawing/2014/main" id="{28745C79-CD6B-499F-A6AA-C68B1BC22AA8}"/>
              </a:ext>
            </a:extLst>
          </p:cNvPr>
          <p:cNvSpPr>
            <a:spLocks noGrp="1"/>
          </p:cNvSpPr>
          <p:nvPr>
            <p:ph type="sldNum" sz="quarter" idx="12"/>
          </p:nvPr>
        </p:nvSpPr>
        <p:spPr/>
        <p:txBody>
          <a:bodyPr/>
          <a:lstStyle/>
          <a:p>
            <a:fld id="{0B02C7C3-1F9D-495C-A818-668CCDC0E8E2}" type="slidenum">
              <a:rPr lang="en-US" smtClean="0"/>
              <a:t>14</a:t>
            </a:fld>
            <a:endParaRPr lang="en-US"/>
          </a:p>
        </p:txBody>
      </p:sp>
      <p:sp>
        <p:nvSpPr>
          <p:cNvPr id="5" name="Arrow: Down 4">
            <a:extLst>
              <a:ext uri="{FF2B5EF4-FFF2-40B4-BE49-F238E27FC236}">
                <a16:creationId xmlns:a16="http://schemas.microsoft.com/office/drawing/2014/main" id="{7D7524DF-A4ED-4781-A8A0-50F3DB9BAAF7}"/>
              </a:ext>
            </a:extLst>
          </p:cNvPr>
          <p:cNvSpPr/>
          <p:nvPr/>
        </p:nvSpPr>
        <p:spPr>
          <a:xfrm>
            <a:off x="2011371" y="2607515"/>
            <a:ext cx="719721" cy="821485"/>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E99C74EC-9960-4277-A6CD-71A71195C1B9}"/>
              </a:ext>
            </a:extLst>
          </p:cNvPr>
          <p:cNvSpPr/>
          <p:nvPr/>
        </p:nvSpPr>
        <p:spPr>
          <a:xfrm>
            <a:off x="1179562" y="3563936"/>
            <a:ext cx="2867086" cy="10722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Processing it for transmission</a:t>
            </a:r>
          </a:p>
        </p:txBody>
      </p:sp>
      <p:sp>
        <p:nvSpPr>
          <p:cNvPr id="7" name="Arrow: Down 6">
            <a:extLst>
              <a:ext uri="{FF2B5EF4-FFF2-40B4-BE49-F238E27FC236}">
                <a16:creationId xmlns:a16="http://schemas.microsoft.com/office/drawing/2014/main" id="{9D117850-060E-48C4-98E6-502C437AD67C}"/>
              </a:ext>
            </a:extLst>
          </p:cNvPr>
          <p:cNvSpPr/>
          <p:nvPr/>
        </p:nvSpPr>
        <p:spPr>
          <a:xfrm>
            <a:off x="2011371" y="4771080"/>
            <a:ext cx="719721" cy="821485"/>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8888DA38-F403-47A2-84B4-14BB5EDD703A}"/>
              </a:ext>
            </a:extLst>
          </p:cNvPr>
          <p:cNvSpPr txBox="1"/>
          <p:nvPr/>
        </p:nvSpPr>
        <p:spPr>
          <a:xfrm>
            <a:off x="2890374" y="2772697"/>
            <a:ext cx="1745991" cy="369332"/>
          </a:xfrm>
          <a:prstGeom prst="rect">
            <a:avLst/>
          </a:prstGeom>
          <a:noFill/>
        </p:spPr>
        <p:txBody>
          <a:bodyPr wrap="none" rtlCol="0">
            <a:spAutoFit/>
          </a:bodyPr>
          <a:lstStyle/>
          <a:p>
            <a:r>
              <a:rPr lang="en-US" dirty="0"/>
              <a:t>Receiving input</a:t>
            </a:r>
          </a:p>
        </p:txBody>
      </p:sp>
      <p:sp>
        <p:nvSpPr>
          <p:cNvPr id="9" name="TextBox 8">
            <a:extLst>
              <a:ext uri="{FF2B5EF4-FFF2-40B4-BE49-F238E27FC236}">
                <a16:creationId xmlns:a16="http://schemas.microsoft.com/office/drawing/2014/main" id="{4FF4681B-00CA-40AC-AEFD-70D609FFBDC0}"/>
              </a:ext>
            </a:extLst>
          </p:cNvPr>
          <p:cNvSpPr txBox="1"/>
          <p:nvPr/>
        </p:nvSpPr>
        <p:spPr>
          <a:xfrm>
            <a:off x="2890374" y="4997156"/>
            <a:ext cx="1775422" cy="369332"/>
          </a:xfrm>
          <a:prstGeom prst="rect">
            <a:avLst/>
          </a:prstGeom>
          <a:noFill/>
        </p:spPr>
        <p:txBody>
          <a:bodyPr wrap="none" rtlCol="0">
            <a:spAutoFit/>
          </a:bodyPr>
          <a:lstStyle/>
          <a:p>
            <a:r>
              <a:rPr lang="en-US" dirty="0"/>
              <a:t>Passing it along</a:t>
            </a:r>
          </a:p>
        </p:txBody>
      </p:sp>
      <p:sp>
        <p:nvSpPr>
          <p:cNvPr id="10" name="Arrow: Down 9">
            <a:extLst>
              <a:ext uri="{FF2B5EF4-FFF2-40B4-BE49-F238E27FC236}">
                <a16:creationId xmlns:a16="http://schemas.microsoft.com/office/drawing/2014/main" id="{C52FB463-77CC-4BDA-8564-4EE6E1F172CD}"/>
              </a:ext>
            </a:extLst>
          </p:cNvPr>
          <p:cNvSpPr/>
          <p:nvPr/>
        </p:nvSpPr>
        <p:spPr>
          <a:xfrm rot="10800000">
            <a:off x="6167465" y="2607515"/>
            <a:ext cx="719721" cy="821485"/>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486DC5FB-23B9-49DA-A086-0CB41D13F3A4}"/>
              </a:ext>
            </a:extLst>
          </p:cNvPr>
          <p:cNvSpPr/>
          <p:nvPr/>
        </p:nvSpPr>
        <p:spPr>
          <a:xfrm>
            <a:off x="5335656" y="3563936"/>
            <a:ext cx="2867086" cy="107220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Processing it for reception</a:t>
            </a:r>
          </a:p>
        </p:txBody>
      </p:sp>
      <p:sp>
        <p:nvSpPr>
          <p:cNvPr id="12" name="Arrow: Down 11">
            <a:extLst>
              <a:ext uri="{FF2B5EF4-FFF2-40B4-BE49-F238E27FC236}">
                <a16:creationId xmlns:a16="http://schemas.microsoft.com/office/drawing/2014/main" id="{654FA45B-D68A-4829-97BC-CE7BE75B286B}"/>
              </a:ext>
            </a:extLst>
          </p:cNvPr>
          <p:cNvSpPr/>
          <p:nvPr/>
        </p:nvSpPr>
        <p:spPr>
          <a:xfrm rot="10800000">
            <a:off x="6167465" y="4771080"/>
            <a:ext cx="719721" cy="821485"/>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81399433-DE1F-4DA8-B1FA-ABD21AE21824}"/>
              </a:ext>
            </a:extLst>
          </p:cNvPr>
          <p:cNvSpPr txBox="1"/>
          <p:nvPr/>
        </p:nvSpPr>
        <p:spPr>
          <a:xfrm>
            <a:off x="7046468" y="2772697"/>
            <a:ext cx="1775422" cy="369332"/>
          </a:xfrm>
          <a:prstGeom prst="rect">
            <a:avLst/>
          </a:prstGeom>
          <a:noFill/>
        </p:spPr>
        <p:txBody>
          <a:bodyPr wrap="none" rtlCol="0">
            <a:spAutoFit/>
          </a:bodyPr>
          <a:lstStyle/>
          <a:p>
            <a:r>
              <a:rPr lang="en-US" dirty="0"/>
              <a:t>Passing it along</a:t>
            </a:r>
          </a:p>
        </p:txBody>
      </p:sp>
      <p:sp>
        <p:nvSpPr>
          <p:cNvPr id="14" name="TextBox 13">
            <a:extLst>
              <a:ext uri="{FF2B5EF4-FFF2-40B4-BE49-F238E27FC236}">
                <a16:creationId xmlns:a16="http://schemas.microsoft.com/office/drawing/2014/main" id="{6D877B73-F262-44B4-B3D5-B8CD942892C9}"/>
              </a:ext>
            </a:extLst>
          </p:cNvPr>
          <p:cNvSpPr txBox="1"/>
          <p:nvPr/>
        </p:nvSpPr>
        <p:spPr>
          <a:xfrm>
            <a:off x="7046468" y="4997156"/>
            <a:ext cx="1745991" cy="369332"/>
          </a:xfrm>
          <a:prstGeom prst="rect">
            <a:avLst/>
          </a:prstGeom>
          <a:noFill/>
        </p:spPr>
        <p:txBody>
          <a:bodyPr wrap="none" rtlCol="0">
            <a:spAutoFit/>
          </a:bodyPr>
          <a:lstStyle/>
          <a:p>
            <a:r>
              <a:rPr lang="en-US" dirty="0"/>
              <a:t>Receiving input</a:t>
            </a:r>
          </a:p>
        </p:txBody>
      </p:sp>
      <p:sp>
        <p:nvSpPr>
          <p:cNvPr id="20" name="TextBox 19">
            <a:extLst>
              <a:ext uri="{FF2B5EF4-FFF2-40B4-BE49-F238E27FC236}">
                <a16:creationId xmlns:a16="http://schemas.microsoft.com/office/drawing/2014/main" id="{9820FB5A-5B2D-4739-A566-25C561DE249F}"/>
              </a:ext>
            </a:extLst>
          </p:cNvPr>
          <p:cNvSpPr txBox="1"/>
          <p:nvPr/>
        </p:nvSpPr>
        <p:spPr>
          <a:xfrm>
            <a:off x="1799420" y="5968275"/>
            <a:ext cx="1627370" cy="369332"/>
          </a:xfrm>
          <a:prstGeom prst="rect">
            <a:avLst/>
          </a:prstGeom>
          <a:noFill/>
        </p:spPr>
        <p:txBody>
          <a:bodyPr wrap="none" rtlCol="0">
            <a:spAutoFit/>
          </a:bodyPr>
          <a:lstStyle/>
          <a:p>
            <a:pPr algn="ctr"/>
            <a:r>
              <a:rPr lang="en-US" dirty="0"/>
              <a:t>(Sending side)</a:t>
            </a:r>
          </a:p>
        </p:txBody>
      </p:sp>
      <p:sp>
        <p:nvSpPr>
          <p:cNvPr id="21" name="TextBox 20">
            <a:extLst>
              <a:ext uri="{FF2B5EF4-FFF2-40B4-BE49-F238E27FC236}">
                <a16:creationId xmlns:a16="http://schemas.microsoft.com/office/drawing/2014/main" id="{FB13D710-59EF-4822-9DF0-F416195C9FA5}"/>
              </a:ext>
            </a:extLst>
          </p:cNvPr>
          <p:cNvSpPr txBox="1"/>
          <p:nvPr/>
        </p:nvSpPr>
        <p:spPr>
          <a:xfrm>
            <a:off x="6005376" y="5968275"/>
            <a:ext cx="1763624" cy="369332"/>
          </a:xfrm>
          <a:prstGeom prst="rect">
            <a:avLst/>
          </a:prstGeom>
          <a:noFill/>
        </p:spPr>
        <p:txBody>
          <a:bodyPr wrap="none" rtlCol="0">
            <a:spAutoFit/>
          </a:bodyPr>
          <a:lstStyle/>
          <a:p>
            <a:pPr algn="ctr"/>
            <a:r>
              <a:rPr lang="en-US" dirty="0"/>
              <a:t>(Receiving side)</a:t>
            </a:r>
          </a:p>
        </p:txBody>
      </p:sp>
      <p:cxnSp>
        <p:nvCxnSpPr>
          <p:cNvPr id="23" name="Straight Connector 22">
            <a:extLst>
              <a:ext uri="{FF2B5EF4-FFF2-40B4-BE49-F238E27FC236}">
                <a16:creationId xmlns:a16="http://schemas.microsoft.com/office/drawing/2014/main" id="{9995A0E7-214A-4BF7-AAB4-6E2BB52B6A04}"/>
              </a:ext>
            </a:extLst>
          </p:cNvPr>
          <p:cNvCxnSpPr/>
          <p:nvPr/>
        </p:nvCxnSpPr>
        <p:spPr>
          <a:xfrm>
            <a:off x="4931861" y="2507226"/>
            <a:ext cx="0" cy="3461049"/>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4" name="Graphic 23">
            <a:extLst>
              <a:ext uri="{FF2B5EF4-FFF2-40B4-BE49-F238E27FC236}">
                <a16:creationId xmlns:a16="http://schemas.microsoft.com/office/drawing/2014/main" id="{FF6D3D49-F3DF-4CDB-BF8C-71DF5495254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0558" y="2352262"/>
            <a:ext cx="1458862" cy="1144206"/>
          </a:xfrm>
          <a:prstGeom prst="rect">
            <a:avLst/>
          </a:prstGeom>
        </p:spPr>
      </p:pic>
      <p:pic>
        <p:nvPicPr>
          <p:cNvPr id="25" name="Graphic 24">
            <a:extLst>
              <a:ext uri="{FF2B5EF4-FFF2-40B4-BE49-F238E27FC236}">
                <a16:creationId xmlns:a16="http://schemas.microsoft.com/office/drawing/2014/main" id="{FA0E468A-25BF-454B-AE45-24327F32282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7321" y="4725076"/>
            <a:ext cx="889937" cy="990414"/>
          </a:xfrm>
          <a:prstGeom prst="rect">
            <a:avLst/>
          </a:prstGeom>
        </p:spPr>
      </p:pic>
    </p:spTree>
    <p:extLst>
      <p:ext uri="{BB962C8B-B14F-4D97-AF65-F5344CB8AC3E}">
        <p14:creationId xmlns:p14="http://schemas.microsoft.com/office/powerpoint/2010/main" val="2517896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93911-CB8B-4A15-A020-7F44D5DC66FA}"/>
              </a:ext>
            </a:extLst>
          </p:cNvPr>
          <p:cNvSpPr>
            <a:spLocks noGrp="1"/>
          </p:cNvSpPr>
          <p:nvPr>
            <p:ph type="title"/>
          </p:nvPr>
        </p:nvSpPr>
        <p:spPr/>
        <p:txBody>
          <a:bodyPr/>
          <a:lstStyle/>
          <a:p>
            <a:r>
              <a:rPr lang="en-US" dirty="0"/>
              <a:t>The Network Stack</a:t>
            </a:r>
          </a:p>
        </p:txBody>
      </p:sp>
      <p:sp>
        <p:nvSpPr>
          <p:cNvPr id="3" name="Content Placeholder 2">
            <a:extLst>
              <a:ext uri="{FF2B5EF4-FFF2-40B4-BE49-F238E27FC236}">
                <a16:creationId xmlns:a16="http://schemas.microsoft.com/office/drawing/2014/main" id="{82080C76-600C-40AC-BF1D-8B19BBAC82F4}"/>
              </a:ext>
            </a:extLst>
          </p:cNvPr>
          <p:cNvSpPr>
            <a:spLocks noGrp="1"/>
          </p:cNvSpPr>
          <p:nvPr>
            <p:ph idx="1"/>
          </p:nvPr>
        </p:nvSpPr>
        <p:spPr>
          <a:xfrm>
            <a:off x="628649" y="1825625"/>
            <a:ext cx="2456713" cy="1390640"/>
          </a:xfrm>
        </p:spPr>
        <p:txBody>
          <a:bodyPr>
            <a:normAutofit/>
          </a:bodyPr>
          <a:lstStyle/>
          <a:p>
            <a:r>
              <a:rPr lang="en-US" sz="1400" dirty="0"/>
              <a:t>Since communication creates multiple levels of information processing, this results in a “stack” of many layers.</a:t>
            </a:r>
          </a:p>
        </p:txBody>
      </p:sp>
      <p:sp>
        <p:nvSpPr>
          <p:cNvPr id="4" name="Slide Number Placeholder 3">
            <a:extLst>
              <a:ext uri="{FF2B5EF4-FFF2-40B4-BE49-F238E27FC236}">
                <a16:creationId xmlns:a16="http://schemas.microsoft.com/office/drawing/2014/main" id="{863CC575-86A6-42C5-A32F-4D3A22727514}"/>
              </a:ext>
            </a:extLst>
          </p:cNvPr>
          <p:cNvSpPr>
            <a:spLocks noGrp="1"/>
          </p:cNvSpPr>
          <p:nvPr>
            <p:ph type="sldNum" sz="quarter" idx="12"/>
          </p:nvPr>
        </p:nvSpPr>
        <p:spPr/>
        <p:txBody>
          <a:bodyPr/>
          <a:lstStyle/>
          <a:p>
            <a:fld id="{0B02C7C3-1F9D-495C-A818-668CCDC0E8E2}" type="slidenum">
              <a:rPr lang="en-US" smtClean="0"/>
              <a:t>15</a:t>
            </a:fld>
            <a:endParaRPr lang="en-US"/>
          </a:p>
        </p:txBody>
      </p:sp>
      <p:sp>
        <p:nvSpPr>
          <p:cNvPr id="6" name="Rectangle 5">
            <a:extLst>
              <a:ext uri="{FF2B5EF4-FFF2-40B4-BE49-F238E27FC236}">
                <a16:creationId xmlns:a16="http://schemas.microsoft.com/office/drawing/2014/main" id="{A8A62BED-C58C-4856-AB2E-18F706468B2F}"/>
              </a:ext>
            </a:extLst>
          </p:cNvPr>
          <p:cNvSpPr/>
          <p:nvPr/>
        </p:nvSpPr>
        <p:spPr>
          <a:xfrm>
            <a:off x="3292577" y="2289674"/>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5</a:t>
            </a:r>
          </a:p>
        </p:txBody>
      </p:sp>
      <p:sp>
        <p:nvSpPr>
          <p:cNvPr id="14" name="Rectangle 13">
            <a:extLst>
              <a:ext uri="{FF2B5EF4-FFF2-40B4-BE49-F238E27FC236}">
                <a16:creationId xmlns:a16="http://schemas.microsoft.com/office/drawing/2014/main" id="{3AC4ED70-62D2-4B0F-8844-73812756EE24}"/>
              </a:ext>
            </a:extLst>
          </p:cNvPr>
          <p:cNvSpPr/>
          <p:nvPr/>
        </p:nvSpPr>
        <p:spPr>
          <a:xfrm>
            <a:off x="3292577" y="3198888"/>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4</a:t>
            </a:r>
          </a:p>
        </p:txBody>
      </p:sp>
      <p:sp>
        <p:nvSpPr>
          <p:cNvPr id="16" name="Rectangle 15">
            <a:extLst>
              <a:ext uri="{FF2B5EF4-FFF2-40B4-BE49-F238E27FC236}">
                <a16:creationId xmlns:a16="http://schemas.microsoft.com/office/drawing/2014/main" id="{6BD4FD5A-8331-450B-A1B4-58AB89A5CEF5}"/>
              </a:ext>
            </a:extLst>
          </p:cNvPr>
          <p:cNvSpPr/>
          <p:nvPr/>
        </p:nvSpPr>
        <p:spPr>
          <a:xfrm>
            <a:off x="3292577" y="4113252"/>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3</a:t>
            </a:r>
          </a:p>
        </p:txBody>
      </p:sp>
      <p:sp>
        <p:nvSpPr>
          <p:cNvPr id="18" name="Rectangle 17">
            <a:extLst>
              <a:ext uri="{FF2B5EF4-FFF2-40B4-BE49-F238E27FC236}">
                <a16:creationId xmlns:a16="http://schemas.microsoft.com/office/drawing/2014/main" id="{84C8962D-FD24-4E66-8490-CB50A2D58D5D}"/>
              </a:ext>
            </a:extLst>
          </p:cNvPr>
          <p:cNvSpPr/>
          <p:nvPr/>
        </p:nvSpPr>
        <p:spPr>
          <a:xfrm>
            <a:off x="3292577" y="502246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2</a:t>
            </a:r>
          </a:p>
        </p:txBody>
      </p:sp>
      <p:sp>
        <p:nvSpPr>
          <p:cNvPr id="20" name="Rectangle 19">
            <a:extLst>
              <a:ext uri="{FF2B5EF4-FFF2-40B4-BE49-F238E27FC236}">
                <a16:creationId xmlns:a16="http://schemas.microsoft.com/office/drawing/2014/main" id="{385C6371-05D7-414B-AE73-92365008748F}"/>
              </a:ext>
            </a:extLst>
          </p:cNvPr>
          <p:cNvSpPr/>
          <p:nvPr/>
        </p:nvSpPr>
        <p:spPr>
          <a:xfrm>
            <a:off x="3292577" y="593168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1</a:t>
            </a:r>
          </a:p>
        </p:txBody>
      </p:sp>
      <p:pic>
        <p:nvPicPr>
          <p:cNvPr id="21" name="Graphic 20">
            <a:extLst>
              <a:ext uri="{FF2B5EF4-FFF2-40B4-BE49-F238E27FC236}">
                <a16:creationId xmlns:a16="http://schemas.microsoft.com/office/drawing/2014/main" id="{5EA6BCA0-4226-4BA3-8830-DF823B14CE9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26622" y="1317347"/>
            <a:ext cx="459106" cy="491436"/>
          </a:xfrm>
          <a:prstGeom prst="rect">
            <a:avLst/>
          </a:prstGeom>
        </p:spPr>
      </p:pic>
      <p:sp>
        <p:nvSpPr>
          <p:cNvPr id="23" name="Rectangle 22">
            <a:extLst>
              <a:ext uri="{FF2B5EF4-FFF2-40B4-BE49-F238E27FC236}">
                <a16:creationId xmlns:a16="http://schemas.microsoft.com/office/drawing/2014/main" id="{373EA465-DF3D-4EFB-834D-7709B07DD863}"/>
              </a:ext>
            </a:extLst>
          </p:cNvPr>
          <p:cNvSpPr/>
          <p:nvPr/>
        </p:nvSpPr>
        <p:spPr>
          <a:xfrm>
            <a:off x="6825862" y="2289674"/>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5</a:t>
            </a:r>
          </a:p>
        </p:txBody>
      </p:sp>
      <p:sp>
        <p:nvSpPr>
          <p:cNvPr id="25" name="Rectangle 24">
            <a:extLst>
              <a:ext uri="{FF2B5EF4-FFF2-40B4-BE49-F238E27FC236}">
                <a16:creationId xmlns:a16="http://schemas.microsoft.com/office/drawing/2014/main" id="{6C596CEF-C811-4D26-9D5E-DDC3C546A720}"/>
              </a:ext>
            </a:extLst>
          </p:cNvPr>
          <p:cNvSpPr/>
          <p:nvPr/>
        </p:nvSpPr>
        <p:spPr>
          <a:xfrm>
            <a:off x="6825862" y="3198888"/>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4</a:t>
            </a:r>
          </a:p>
        </p:txBody>
      </p:sp>
      <p:sp>
        <p:nvSpPr>
          <p:cNvPr id="27" name="Rectangle 26">
            <a:extLst>
              <a:ext uri="{FF2B5EF4-FFF2-40B4-BE49-F238E27FC236}">
                <a16:creationId xmlns:a16="http://schemas.microsoft.com/office/drawing/2014/main" id="{B1846141-4D51-45AB-A24B-8687A6BC30E6}"/>
              </a:ext>
            </a:extLst>
          </p:cNvPr>
          <p:cNvSpPr/>
          <p:nvPr/>
        </p:nvSpPr>
        <p:spPr>
          <a:xfrm>
            <a:off x="6825862" y="4113252"/>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3</a:t>
            </a:r>
          </a:p>
        </p:txBody>
      </p:sp>
      <p:sp>
        <p:nvSpPr>
          <p:cNvPr id="29" name="Rectangle 28">
            <a:extLst>
              <a:ext uri="{FF2B5EF4-FFF2-40B4-BE49-F238E27FC236}">
                <a16:creationId xmlns:a16="http://schemas.microsoft.com/office/drawing/2014/main" id="{D635BB34-C506-4A40-8FC2-59CDDFE2E386}"/>
              </a:ext>
            </a:extLst>
          </p:cNvPr>
          <p:cNvSpPr/>
          <p:nvPr/>
        </p:nvSpPr>
        <p:spPr>
          <a:xfrm>
            <a:off x="6825862" y="502246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2</a:t>
            </a:r>
          </a:p>
        </p:txBody>
      </p:sp>
      <p:sp>
        <p:nvSpPr>
          <p:cNvPr id="31" name="Rectangle 30">
            <a:extLst>
              <a:ext uri="{FF2B5EF4-FFF2-40B4-BE49-F238E27FC236}">
                <a16:creationId xmlns:a16="http://schemas.microsoft.com/office/drawing/2014/main" id="{063AE0F8-66C6-4501-9598-659C952B310C}"/>
              </a:ext>
            </a:extLst>
          </p:cNvPr>
          <p:cNvSpPr/>
          <p:nvPr/>
        </p:nvSpPr>
        <p:spPr>
          <a:xfrm>
            <a:off x="6825862" y="593168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Layer 1</a:t>
            </a:r>
          </a:p>
        </p:txBody>
      </p:sp>
      <p:pic>
        <p:nvPicPr>
          <p:cNvPr id="32" name="Graphic 31">
            <a:extLst>
              <a:ext uri="{FF2B5EF4-FFF2-40B4-BE49-F238E27FC236}">
                <a16:creationId xmlns:a16="http://schemas.microsoft.com/office/drawing/2014/main" id="{1241B27B-2C2E-48C1-AE25-ECB0B359595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59907" y="1317347"/>
            <a:ext cx="459106" cy="491436"/>
          </a:xfrm>
          <a:prstGeom prst="rect">
            <a:avLst/>
          </a:prstGeom>
        </p:spPr>
      </p:pic>
      <p:sp>
        <p:nvSpPr>
          <p:cNvPr id="34" name="Arrow: Up-Down 33">
            <a:extLst>
              <a:ext uri="{FF2B5EF4-FFF2-40B4-BE49-F238E27FC236}">
                <a16:creationId xmlns:a16="http://schemas.microsoft.com/office/drawing/2014/main" id="{1864C903-6636-4E32-9CAC-9CEC7A337439}"/>
              </a:ext>
            </a:extLst>
          </p:cNvPr>
          <p:cNvSpPr/>
          <p:nvPr/>
        </p:nvSpPr>
        <p:spPr>
          <a:xfrm>
            <a:off x="3938188" y="1926876"/>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row: Up-Down 34">
            <a:extLst>
              <a:ext uri="{FF2B5EF4-FFF2-40B4-BE49-F238E27FC236}">
                <a16:creationId xmlns:a16="http://schemas.microsoft.com/office/drawing/2014/main" id="{BEE750DD-988B-4968-948A-C610B57AD417}"/>
              </a:ext>
            </a:extLst>
          </p:cNvPr>
          <p:cNvSpPr/>
          <p:nvPr/>
        </p:nvSpPr>
        <p:spPr>
          <a:xfrm>
            <a:off x="3938188" y="2836090"/>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Arrow: Up-Down 35">
            <a:extLst>
              <a:ext uri="{FF2B5EF4-FFF2-40B4-BE49-F238E27FC236}">
                <a16:creationId xmlns:a16="http://schemas.microsoft.com/office/drawing/2014/main" id="{D5E1CA72-F229-471F-94E9-FA86C79D2AB0}"/>
              </a:ext>
            </a:extLst>
          </p:cNvPr>
          <p:cNvSpPr/>
          <p:nvPr/>
        </p:nvSpPr>
        <p:spPr>
          <a:xfrm>
            <a:off x="3938188" y="3745304"/>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Up-Down 36">
            <a:extLst>
              <a:ext uri="{FF2B5EF4-FFF2-40B4-BE49-F238E27FC236}">
                <a16:creationId xmlns:a16="http://schemas.microsoft.com/office/drawing/2014/main" id="{88540852-BE36-4697-A9F7-224C54E3356C}"/>
              </a:ext>
            </a:extLst>
          </p:cNvPr>
          <p:cNvSpPr/>
          <p:nvPr/>
        </p:nvSpPr>
        <p:spPr>
          <a:xfrm>
            <a:off x="3938188" y="4659668"/>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Up-Down 37">
            <a:extLst>
              <a:ext uri="{FF2B5EF4-FFF2-40B4-BE49-F238E27FC236}">
                <a16:creationId xmlns:a16="http://schemas.microsoft.com/office/drawing/2014/main" id="{0FDB239E-3508-4542-B8AA-543D9135E0F2}"/>
              </a:ext>
            </a:extLst>
          </p:cNvPr>
          <p:cNvSpPr/>
          <p:nvPr/>
        </p:nvSpPr>
        <p:spPr>
          <a:xfrm>
            <a:off x="3938188" y="5568882"/>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Arrow: Up-Down 38">
            <a:extLst>
              <a:ext uri="{FF2B5EF4-FFF2-40B4-BE49-F238E27FC236}">
                <a16:creationId xmlns:a16="http://schemas.microsoft.com/office/drawing/2014/main" id="{6FDA7519-0380-41CF-A194-648DBC0BFE89}"/>
              </a:ext>
            </a:extLst>
          </p:cNvPr>
          <p:cNvSpPr/>
          <p:nvPr/>
        </p:nvSpPr>
        <p:spPr>
          <a:xfrm>
            <a:off x="7477801" y="1926876"/>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Up-Down 39">
            <a:extLst>
              <a:ext uri="{FF2B5EF4-FFF2-40B4-BE49-F238E27FC236}">
                <a16:creationId xmlns:a16="http://schemas.microsoft.com/office/drawing/2014/main" id="{DB9DDF82-8F72-456C-9A3E-9D14FC03C527}"/>
              </a:ext>
            </a:extLst>
          </p:cNvPr>
          <p:cNvSpPr/>
          <p:nvPr/>
        </p:nvSpPr>
        <p:spPr>
          <a:xfrm>
            <a:off x="7477801" y="2836090"/>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Up-Down 40">
            <a:extLst>
              <a:ext uri="{FF2B5EF4-FFF2-40B4-BE49-F238E27FC236}">
                <a16:creationId xmlns:a16="http://schemas.microsoft.com/office/drawing/2014/main" id="{C82AAF44-C405-49D6-B9E7-5E74AE67A322}"/>
              </a:ext>
            </a:extLst>
          </p:cNvPr>
          <p:cNvSpPr/>
          <p:nvPr/>
        </p:nvSpPr>
        <p:spPr>
          <a:xfrm>
            <a:off x="7477801" y="3745304"/>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Up-Down 41">
            <a:extLst>
              <a:ext uri="{FF2B5EF4-FFF2-40B4-BE49-F238E27FC236}">
                <a16:creationId xmlns:a16="http://schemas.microsoft.com/office/drawing/2014/main" id="{2335BF67-DAAC-40EC-A08B-07DF13BA20E8}"/>
              </a:ext>
            </a:extLst>
          </p:cNvPr>
          <p:cNvSpPr/>
          <p:nvPr/>
        </p:nvSpPr>
        <p:spPr>
          <a:xfrm>
            <a:off x="7477801" y="4659668"/>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Arrow: Up-Down 42">
            <a:extLst>
              <a:ext uri="{FF2B5EF4-FFF2-40B4-BE49-F238E27FC236}">
                <a16:creationId xmlns:a16="http://schemas.microsoft.com/office/drawing/2014/main" id="{1460113A-D317-459E-A444-595E3EB0D954}"/>
              </a:ext>
            </a:extLst>
          </p:cNvPr>
          <p:cNvSpPr/>
          <p:nvPr/>
        </p:nvSpPr>
        <p:spPr>
          <a:xfrm>
            <a:off x="7477801" y="5568882"/>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Arrow: Left-Right 43">
            <a:extLst>
              <a:ext uri="{FF2B5EF4-FFF2-40B4-BE49-F238E27FC236}">
                <a16:creationId xmlns:a16="http://schemas.microsoft.com/office/drawing/2014/main" id="{F596F675-B06A-4F29-BDC2-CD2C2D604EF0}"/>
              </a:ext>
            </a:extLst>
          </p:cNvPr>
          <p:cNvSpPr/>
          <p:nvPr/>
        </p:nvSpPr>
        <p:spPr>
          <a:xfrm>
            <a:off x="5038786" y="5949057"/>
            <a:ext cx="1586189" cy="4246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L1-Protocol</a:t>
            </a:r>
          </a:p>
        </p:txBody>
      </p:sp>
      <p:sp>
        <p:nvSpPr>
          <p:cNvPr id="45" name="Arrow: Left-Right 44">
            <a:extLst>
              <a:ext uri="{FF2B5EF4-FFF2-40B4-BE49-F238E27FC236}">
                <a16:creationId xmlns:a16="http://schemas.microsoft.com/office/drawing/2014/main" id="{AB5CBC4C-FC13-43FD-BD94-5896E40A8154}"/>
              </a:ext>
            </a:extLst>
          </p:cNvPr>
          <p:cNvSpPr/>
          <p:nvPr/>
        </p:nvSpPr>
        <p:spPr>
          <a:xfrm>
            <a:off x="5038786" y="5039843"/>
            <a:ext cx="1586189" cy="4246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L2-Protocol</a:t>
            </a:r>
          </a:p>
        </p:txBody>
      </p:sp>
      <p:sp>
        <p:nvSpPr>
          <p:cNvPr id="46" name="Arrow: Left-Right 45">
            <a:extLst>
              <a:ext uri="{FF2B5EF4-FFF2-40B4-BE49-F238E27FC236}">
                <a16:creationId xmlns:a16="http://schemas.microsoft.com/office/drawing/2014/main" id="{335098DF-798D-4325-87C5-77FC826DD634}"/>
              </a:ext>
            </a:extLst>
          </p:cNvPr>
          <p:cNvSpPr/>
          <p:nvPr/>
        </p:nvSpPr>
        <p:spPr>
          <a:xfrm>
            <a:off x="5038786" y="4130629"/>
            <a:ext cx="1586189" cy="4246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L3-Protocol</a:t>
            </a:r>
          </a:p>
        </p:txBody>
      </p:sp>
      <p:sp>
        <p:nvSpPr>
          <p:cNvPr id="47" name="Arrow: Left-Right 46">
            <a:extLst>
              <a:ext uri="{FF2B5EF4-FFF2-40B4-BE49-F238E27FC236}">
                <a16:creationId xmlns:a16="http://schemas.microsoft.com/office/drawing/2014/main" id="{3DE3A7C6-7924-45C0-900D-9FBA53550FDC}"/>
              </a:ext>
            </a:extLst>
          </p:cNvPr>
          <p:cNvSpPr/>
          <p:nvPr/>
        </p:nvSpPr>
        <p:spPr>
          <a:xfrm>
            <a:off x="5038786" y="3216265"/>
            <a:ext cx="1586189" cy="4246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L4-Protocol</a:t>
            </a:r>
          </a:p>
        </p:txBody>
      </p:sp>
      <p:sp>
        <p:nvSpPr>
          <p:cNvPr id="48" name="Arrow: Left-Right 47">
            <a:extLst>
              <a:ext uri="{FF2B5EF4-FFF2-40B4-BE49-F238E27FC236}">
                <a16:creationId xmlns:a16="http://schemas.microsoft.com/office/drawing/2014/main" id="{2005AFCA-4DD0-4BA5-B0CC-48C4947B9F43}"/>
              </a:ext>
            </a:extLst>
          </p:cNvPr>
          <p:cNvSpPr/>
          <p:nvPr/>
        </p:nvSpPr>
        <p:spPr>
          <a:xfrm>
            <a:off x="5038786" y="2307051"/>
            <a:ext cx="1586189" cy="424671"/>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L5-Protocol</a:t>
            </a:r>
          </a:p>
        </p:txBody>
      </p:sp>
      <p:cxnSp>
        <p:nvCxnSpPr>
          <p:cNvPr id="50" name="Straight Arrow Connector 49">
            <a:extLst>
              <a:ext uri="{FF2B5EF4-FFF2-40B4-BE49-F238E27FC236}">
                <a16:creationId xmlns:a16="http://schemas.microsoft.com/office/drawing/2014/main" id="{EE58BB33-8497-44DB-A1CB-6724633A92E9}"/>
              </a:ext>
            </a:extLst>
          </p:cNvPr>
          <p:cNvCxnSpPr>
            <a:cxnSpLocks/>
          </p:cNvCxnSpPr>
          <p:nvPr/>
        </p:nvCxnSpPr>
        <p:spPr>
          <a:xfrm>
            <a:off x="2671224" y="4790276"/>
            <a:ext cx="1158194"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A53D7373-E627-447A-B8C5-62D425C4D9C1}"/>
              </a:ext>
            </a:extLst>
          </p:cNvPr>
          <p:cNvSpPr txBox="1"/>
          <p:nvPr/>
        </p:nvSpPr>
        <p:spPr>
          <a:xfrm>
            <a:off x="422065" y="4420944"/>
            <a:ext cx="2353842" cy="954107"/>
          </a:xfrm>
          <a:prstGeom prst="rect">
            <a:avLst/>
          </a:prstGeom>
          <a:noFill/>
        </p:spPr>
        <p:txBody>
          <a:bodyPr wrap="square" rtlCol="0">
            <a:spAutoFit/>
          </a:bodyPr>
          <a:lstStyle/>
          <a:p>
            <a:r>
              <a:rPr lang="en-US" sz="1400" b="1" dirty="0"/>
              <a:t>Vertical compatibility</a:t>
            </a:r>
            <a:r>
              <a:rPr lang="en-US" sz="1400" dirty="0"/>
              <a:t>:</a:t>
            </a:r>
          </a:p>
          <a:p>
            <a:r>
              <a:rPr lang="en-US" sz="1400" dirty="0"/>
              <a:t>Protocols work with other protocols in nearby layers of the same machine.</a:t>
            </a:r>
          </a:p>
        </p:txBody>
      </p:sp>
      <p:sp>
        <p:nvSpPr>
          <p:cNvPr id="52" name="TextBox 51">
            <a:extLst>
              <a:ext uri="{FF2B5EF4-FFF2-40B4-BE49-F238E27FC236}">
                <a16:creationId xmlns:a16="http://schemas.microsoft.com/office/drawing/2014/main" id="{B429EC45-969D-4DAA-820C-242CF5BCE793}"/>
              </a:ext>
            </a:extLst>
          </p:cNvPr>
          <p:cNvSpPr txBox="1"/>
          <p:nvPr/>
        </p:nvSpPr>
        <p:spPr>
          <a:xfrm>
            <a:off x="5955659" y="219368"/>
            <a:ext cx="2692794" cy="738664"/>
          </a:xfrm>
          <a:prstGeom prst="rect">
            <a:avLst/>
          </a:prstGeom>
          <a:noFill/>
        </p:spPr>
        <p:txBody>
          <a:bodyPr wrap="square" rtlCol="0">
            <a:spAutoFit/>
          </a:bodyPr>
          <a:lstStyle/>
          <a:p>
            <a:r>
              <a:rPr lang="en-US" sz="1400" b="1" dirty="0"/>
              <a:t>Horizontal compatibility</a:t>
            </a:r>
            <a:r>
              <a:rPr lang="en-US" sz="1400" dirty="0"/>
              <a:t>:</a:t>
            </a:r>
          </a:p>
          <a:p>
            <a:r>
              <a:rPr lang="en-US" sz="1400" dirty="0"/>
              <a:t>Protocols work with same protocols across the network</a:t>
            </a:r>
          </a:p>
        </p:txBody>
      </p:sp>
      <p:cxnSp>
        <p:nvCxnSpPr>
          <p:cNvPr id="54" name="Straight Arrow Connector 53">
            <a:extLst>
              <a:ext uri="{FF2B5EF4-FFF2-40B4-BE49-F238E27FC236}">
                <a16:creationId xmlns:a16="http://schemas.microsoft.com/office/drawing/2014/main" id="{E55E82F9-A585-46C1-9848-CEABC81C8269}"/>
              </a:ext>
            </a:extLst>
          </p:cNvPr>
          <p:cNvCxnSpPr>
            <a:cxnSpLocks/>
          </p:cNvCxnSpPr>
          <p:nvPr/>
        </p:nvCxnSpPr>
        <p:spPr>
          <a:xfrm flipH="1">
            <a:off x="5831880" y="1027907"/>
            <a:ext cx="1158855" cy="125331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5439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7182-8321-41B9-B17A-FF56F2689CCB}"/>
              </a:ext>
            </a:extLst>
          </p:cNvPr>
          <p:cNvSpPr>
            <a:spLocks noGrp="1"/>
          </p:cNvSpPr>
          <p:nvPr>
            <p:ph type="title"/>
          </p:nvPr>
        </p:nvSpPr>
        <p:spPr/>
        <p:txBody>
          <a:bodyPr/>
          <a:lstStyle/>
          <a:p>
            <a:r>
              <a:rPr lang="en-US" dirty="0"/>
              <a:t>Open Systems Interconnection (OSI) Model</a:t>
            </a:r>
          </a:p>
        </p:txBody>
      </p:sp>
      <p:sp>
        <p:nvSpPr>
          <p:cNvPr id="3" name="Content Placeholder 2">
            <a:extLst>
              <a:ext uri="{FF2B5EF4-FFF2-40B4-BE49-F238E27FC236}">
                <a16:creationId xmlns:a16="http://schemas.microsoft.com/office/drawing/2014/main" id="{8F94383A-E79A-4682-8EBB-1FFA9FF17468}"/>
              </a:ext>
            </a:extLst>
          </p:cNvPr>
          <p:cNvSpPr>
            <a:spLocks noGrp="1"/>
          </p:cNvSpPr>
          <p:nvPr>
            <p:ph idx="1"/>
          </p:nvPr>
        </p:nvSpPr>
        <p:spPr>
          <a:xfrm>
            <a:off x="4516325" y="1825625"/>
            <a:ext cx="4084935" cy="4351338"/>
          </a:xfrm>
        </p:spPr>
        <p:txBody>
          <a:bodyPr>
            <a:normAutofit/>
          </a:bodyPr>
          <a:lstStyle/>
          <a:p>
            <a:r>
              <a:rPr lang="en-US" sz="1800" dirty="0"/>
              <a:t>This concept of a network stack is formalized into a global standard.</a:t>
            </a:r>
          </a:p>
          <a:p>
            <a:r>
              <a:rPr lang="en-US" sz="1800" dirty="0"/>
              <a:t>The ISO (International Organization for Standardization) defines the OSI Model (Open Systems Interconnection Model) as a 7-layer system of computer network elements.</a:t>
            </a:r>
          </a:p>
        </p:txBody>
      </p:sp>
      <p:sp>
        <p:nvSpPr>
          <p:cNvPr id="4" name="Slide Number Placeholder 3">
            <a:extLst>
              <a:ext uri="{FF2B5EF4-FFF2-40B4-BE49-F238E27FC236}">
                <a16:creationId xmlns:a16="http://schemas.microsoft.com/office/drawing/2014/main" id="{B94F9211-BE7D-4F8C-8B23-B6BFCF87BA65}"/>
              </a:ext>
            </a:extLst>
          </p:cNvPr>
          <p:cNvSpPr>
            <a:spLocks noGrp="1"/>
          </p:cNvSpPr>
          <p:nvPr>
            <p:ph type="sldNum" sz="quarter" idx="12"/>
          </p:nvPr>
        </p:nvSpPr>
        <p:spPr/>
        <p:txBody>
          <a:bodyPr/>
          <a:lstStyle/>
          <a:p>
            <a:fld id="{0B02C7C3-1F9D-495C-A818-668CCDC0E8E2}" type="slidenum">
              <a:rPr lang="en-US" smtClean="0"/>
              <a:t>16</a:t>
            </a:fld>
            <a:endParaRPr lang="en-US"/>
          </a:p>
        </p:txBody>
      </p:sp>
      <p:grpSp>
        <p:nvGrpSpPr>
          <p:cNvPr id="12" name="Group 11">
            <a:extLst>
              <a:ext uri="{FF2B5EF4-FFF2-40B4-BE49-F238E27FC236}">
                <a16:creationId xmlns:a16="http://schemas.microsoft.com/office/drawing/2014/main" id="{B2018747-205F-4E03-A946-2EA0296E38AD}"/>
              </a:ext>
            </a:extLst>
          </p:cNvPr>
          <p:cNvGrpSpPr/>
          <p:nvPr/>
        </p:nvGrpSpPr>
        <p:grpSpPr>
          <a:xfrm>
            <a:off x="628650" y="1925915"/>
            <a:ext cx="1078232" cy="3936972"/>
            <a:chOff x="5109577" y="2714986"/>
            <a:chExt cx="1538995" cy="3215968"/>
          </a:xfrm>
        </p:grpSpPr>
        <p:sp>
          <p:nvSpPr>
            <p:cNvPr id="5" name="Rectangle 4">
              <a:extLst>
                <a:ext uri="{FF2B5EF4-FFF2-40B4-BE49-F238E27FC236}">
                  <a16:creationId xmlns:a16="http://schemas.microsoft.com/office/drawing/2014/main" id="{6E9C4F2C-F6ED-43E8-BE2A-941E59E5B29B}"/>
                </a:ext>
              </a:extLst>
            </p:cNvPr>
            <p:cNvSpPr/>
            <p:nvPr/>
          </p:nvSpPr>
          <p:spPr>
            <a:xfrm>
              <a:off x="5109578" y="547153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OSI-L1</a:t>
              </a:r>
            </a:p>
          </p:txBody>
        </p:sp>
        <p:sp>
          <p:nvSpPr>
            <p:cNvPr id="6" name="Rectangle 5">
              <a:extLst>
                <a:ext uri="{FF2B5EF4-FFF2-40B4-BE49-F238E27FC236}">
                  <a16:creationId xmlns:a16="http://schemas.microsoft.com/office/drawing/2014/main" id="{82FCEC4A-F74C-4E11-8A1F-915C5309741D}"/>
                </a:ext>
              </a:extLst>
            </p:cNvPr>
            <p:cNvSpPr/>
            <p:nvPr/>
          </p:nvSpPr>
          <p:spPr>
            <a:xfrm>
              <a:off x="5109578" y="5012106"/>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OSI-L2</a:t>
              </a:r>
            </a:p>
          </p:txBody>
        </p:sp>
        <p:sp>
          <p:nvSpPr>
            <p:cNvPr id="7" name="Rectangle 6">
              <a:extLst>
                <a:ext uri="{FF2B5EF4-FFF2-40B4-BE49-F238E27FC236}">
                  <a16:creationId xmlns:a16="http://schemas.microsoft.com/office/drawing/2014/main" id="{39ECB4A5-D180-4950-8D1A-F45D1A3A5A43}"/>
                </a:ext>
              </a:extLst>
            </p:cNvPr>
            <p:cNvSpPr/>
            <p:nvPr/>
          </p:nvSpPr>
          <p:spPr>
            <a:xfrm>
              <a:off x="5109578" y="4552682"/>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OSI-L3</a:t>
              </a:r>
            </a:p>
          </p:txBody>
        </p:sp>
        <p:sp>
          <p:nvSpPr>
            <p:cNvPr id="8" name="Rectangle 7">
              <a:extLst>
                <a:ext uri="{FF2B5EF4-FFF2-40B4-BE49-F238E27FC236}">
                  <a16:creationId xmlns:a16="http://schemas.microsoft.com/office/drawing/2014/main" id="{442642A4-8527-486E-9C1D-1D578619F1C3}"/>
                </a:ext>
              </a:extLst>
            </p:cNvPr>
            <p:cNvSpPr/>
            <p:nvPr/>
          </p:nvSpPr>
          <p:spPr>
            <a:xfrm>
              <a:off x="5109577" y="4093258"/>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OSI-L4</a:t>
              </a:r>
            </a:p>
          </p:txBody>
        </p:sp>
        <p:sp>
          <p:nvSpPr>
            <p:cNvPr id="9" name="Rectangle 8">
              <a:extLst>
                <a:ext uri="{FF2B5EF4-FFF2-40B4-BE49-F238E27FC236}">
                  <a16:creationId xmlns:a16="http://schemas.microsoft.com/office/drawing/2014/main" id="{5752E09F-40A8-4997-BF22-3F39CE487F10}"/>
                </a:ext>
              </a:extLst>
            </p:cNvPr>
            <p:cNvSpPr/>
            <p:nvPr/>
          </p:nvSpPr>
          <p:spPr>
            <a:xfrm>
              <a:off x="5109578" y="3633834"/>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OSI-L5</a:t>
              </a:r>
            </a:p>
          </p:txBody>
        </p:sp>
        <p:sp>
          <p:nvSpPr>
            <p:cNvPr id="10" name="Rectangle 9">
              <a:extLst>
                <a:ext uri="{FF2B5EF4-FFF2-40B4-BE49-F238E27FC236}">
                  <a16:creationId xmlns:a16="http://schemas.microsoft.com/office/drawing/2014/main" id="{20F96197-1159-4919-B7A9-7A9FA26DCFB5}"/>
                </a:ext>
              </a:extLst>
            </p:cNvPr>
            <p:cNvSpPr/>
            <p:nvPr/>
          </p:nvSpPr>
          <p:spPr>
            <a:xfrm>
              <a:off x="5109578" y="317441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OSI-L6</a:t>
              </a:r>
            </a:p>
          </p:txBody>
        </p:sp>
        <p:sp>
          <p:nvSpPr>
            <p:cNvPr id="11" name="Rectangle 10">
              <a:extLst>
                <a:ext uri="{FF2B5EF4-FFF2-40B4-BE49-F238E27FC236}">
                  <a16:creationId xmlns:a16="http://schemas.microsoft.com/office/drawing/2014/main" id="{B7ABCA07-6A43-4457-B5A9-E5F0EBCBDB4E}"/>
                </a:ext>
              </a:extLst>
            </p:cNvPr>
            <p:cNvSpPr/>
            <p:nvPr/>
          </p:nvSpPr>
          <p:spPr>
            <a:xfrm>
              <a:off x="5109579" y="2714986"/>
              <a:ext cx="1538993"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OSI-L7</a:t>
              </a:r>
            </a:p>
          </p:txBody>
        </p:sp>
      </p:grpSp>
      <p:grpSp>
        <p:nvGrpSpPr>
          <p:cNvPr id="13" name="Group 12">
            <a:extLst>
              <a:ext uri="{FF2B5EF4-FFF2-40B4-BE49-F238E27FC236}">
                <a16:creationId xmlns:a16="http://schemas.microsoft.com/office/drawing/2014/main" id="{6127581E-C5D5-4C8D-A82E-59685AD69E17}"/>
              </a:ext>
            </a:extLst>
          </p:cNvPr>
          <p:cNvGrpSpPr/>
          <p:nvPr/>
        </p:nvGrpSpPr>
        <p:grpSpPr>
          <a:xfrm>
            <a:off x="1706881" y="1925915"/>
            <a:ext cx="2619314" cy="3936972"/>
            <a:chOff x="5109577" y="2714986"/>
            <a:chExt cx="1538995" cy="3215968"/>
          </a:xfrm>
        </p:grpSpPr>
        <p:sp>
          <p:nvSpPr>
            <p:cNvPr id="14" name="Rectangle 13">
              <a:extLst>
                <a:ext uri="{FF2B5EF4-FFF2-40B4-BE49-F238E27FC236}">
                  <a16:creationId xmlns:a16="http://schemas.microsoft.com/office/drawing/2014/main" id="{827F2523-50A0-4372-B8F5-63B4750AEF21}"/>
                </a:ext>
              </a:extLst>
            </p:cNvPr>
            <p:cNvSpPr/>
            <p:nvPr/>
          </p:nvSpPr>
          <p:spPr>
            <a:xfrm>
              <a:off x="5109578" y="547153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15" name="Rectangle 14">
              <a:extLst>
                <a:ext uri="{FF2B5EF4-FFF2-40B4-BE49-F238E27FC236}">
                  <a16:creationId xmlns:a16="http://schemas.microsoft.com/office/drawing/2014/main" id="{E41ED31B-0305-4F21-93F2-2D6B808824CA}"/>
                </a:ext>
              </a:extLst>
            </p:cNvPr>
            <p:cNvSpPr/>
            <p:nvPr/>
          </p:nvSpPr>
          <p:spPr>
            <a:xfrm>
              <a:off x="5109578" y="501210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16" name="Rectangle 15">
              <a:extLst>
                <a:ext uri="{FF2B5EF4-FFF2-40B4-BE49-F238E27FC236}">
                  <a16:creationId xmlns:a16="http://schemas.microsoft.com/office/drawing/2014/main" id="{0212FC15-5A1A-4141-9379-462260582D18}"/>
                </a:ext>
              </a:extLst>
            </p:cNvPr>
            <p:cNvSpPr/>
            <p:nvPr/>
          </p:nvSpPr>
          <p:spPr>
            <a:xfrm>
              <a:off x="5109578" y="4552682"/>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17" name="Rectangle 16">
              <a:extLst>
                <a:ext uri="{FF2B5EF4-FFF2-40B4-BE49-F238E27FC236}">
                  <a16:creationId xmlns:a16="http://schemas.microsoft.com/office/drawing/2014/main" id="{79B7FAF5-E275-4C07-B7E4-CBF0A6969066}"/>
                </a:ext>
              </a:extLst>
            </p:cNvPr>
            <p:cNvSpPr/>
            <p:nvPr/>
          </p:nvSpPr>
          <p:spPr>
            <a:xfrm>
              <a:off x="5109577" y="4093258"/>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8" name="Rectangle 17">
              <a:extLst>
                <a:ext uri="{FF2B5EF4-FFF2-40B4-BE49-F238E27FC236}">
                  <a16:creationId xmlns:a16="http://schemas.microsoft.com/office/drawing/2014/main" id="{F75D2FB8-55CD-4948-BAEB-80EA836B0B74}"/>
                </a:ext>
              </a:extLst>
            </p:cNvPr>
            <p:cNvSpPr/>
            <p:nvPr/>
          </p:nvSpPr>
          <p:spPr>
            <a:xfrm>
              <a:off x="5109578" y="3633834"/>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Session Layer</a:t>
              </a:r>
            </a:p>
          </p:txBody>
        </p:sp>
        <p:sp>
          <p:nvSpPr>
            <p:cNvPr id="19" name="Rectangle 18">
              <a:extLst>
                <a:ext uri="{FF2B5EF4-FFF2-40B4-BE49-F238E27FC236}">
                  <a16:creationId xmlns:a16="http://schemas.microsoft.com/office/drawing/2014/main" id="{AFE9AB72-E26F-494F-A804-8491AAFF9ED0}"/>
                </a:ext>
              </a:extLst>
            </p:cNvPr>
            <p:cNvSpPr/>
            <p:nvPr/>
          </p:nvSpPr>
          <p:spPr>
            <a:xfrm>
              <a:off x="5109578" y="317441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Presentation Layer</a:t>
              </a:r>
            </a:p>
          </p:txBody>
        </p:sp>
        <p:sp>
          <p:nvSpPr>
            <p:cNvPr id="20" name="Rectangle 19">
              <a:extLst>
                <a:ext uri="{FF2B5EF4-FFF2-40B4-BE49-F238E27FC236}">
                  <a16:creationId xmlns:a16="http://schemas.microsoft.com/office/drawing/2014/main" id="{FF880546-C4DE-4EF2-BC47-7FEC8E8D44DA}"/>
                </a:ext>
              </a:extLst>
            </p:cNvPr>
            <p:cNvSpPr/>
            <p:nvPr/>
          </p:nvSpPr>
          <p:spPr>
            <a:xfrm>
              <a:off x="5109578" y="271498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Tree>
    <p:extLst>
      <p:ext uri="{BB962C8B-B14F-4D97-AF65-F5344CB8AC3E}">
        <p14:creationId xmlns:p14="http://schemas.microsoft.com/office/powerpoint/2010/main" val="1044018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7182-8321-41B9-B17A-FF56F2689CCB}"/>
              </a:ext>
            </a:extLst>
          </p:cNvPr>
          <p:cNvSpPr>
            <a:spLocks noGrp="1"/>
          </p:cNvSpPr>
          <p:nvPr>
            <p:ph type="title"/>
          </p:nvPr>
        </p:nvSpPr>
        <p:spPr/>
        <p:txBody>
          <a:bodyPr/>
          <a:lstStyle/>
          <a:p>
            <a:r>
              <a:rPr lang="en-US" dirty="0"/>
              <a:t>Open Systems Interconnection (OSI) Model</a:t>
            </a:r>
          </a:p>
        </p:txBody>
      </p:sp>
      <p:sp>
        <p:nvSpPr>
          <p:cNvPr id="4" name="Slide Number Placeholder 3">
            <a:extLst>
              <a:ext uri="{FF2B5EF4-FFF2-40B4-BE49-F238E27FC236}">
                <a16:creationId xmlns:a16="http://schemas.microsoft.com/office/drawing/2014/main" id="{B94F9211-BE7D-4F8C-8B23-B6BFCF87BA65}"/>
              </a:ext>
            </a:extLst>
          </p:cNvPr>
          <p:cNvSpPr>
            <a:spLocks noGrp="1"/>
          </p:cNvSpPr>
          <p:nvPr>
            <p:ph type="sldNum" sz="quarter" idx="12"/>
          </p:nvPr>
        </p:nvSpPr>
        <p:spPr/>
        <p:txBody>
          <a:bodyPr/>
          <a:lstStyle/>
          <a:p>
            <a:fld id="{0B02C7C3-1F9D-495C-A818-668CCDC0E8E2}" type="slidenum">
              <a:rPr lang="en-US" smtClean="0"/>
              <a:t>17</a:t>
            </a:fld>
            <a:endParaRPr lang="en-US"/>
          </a:p>
        </p:txBody>
      </p:sp>
      <p:grpSp>
        <p:nvGrpSpPr>
          <p:cNvPr id="12" name="Group 11">
            <a:extLst>
              <a:ext uri="{FF2B5EF4-FFF2-40B4-BE49-F238E27FC236}">
                <a16:creationId xmlns:a16="http://schemas.microsoft.com/office/drawing/2014/main" id="{B2018747-205F-4E03-A946-2EA0296E38AD}"/>
              </a:ext>
            </a:extLst>
          </p:cNvPr>
          <p:cNvGrpSpPr/>
          <p:nvPr/>
        </p:nvGrpSpPr>
        <p:grpSpPr>
          <a:xfrm>
            <a:off x="628650" y="1925915"/>
            <a:ext cx="1078232" cy="3936972"/>
            <a:chOff x="5109577" y="2714986"/>
            <a:chExt cx="1538995" cy="3215968"/>
          </a:xfrm>
        </p:grpSpPr>
        <p:sp>
          <p:nvSpPr>
            <p:cNvPr id="5" name="Rectangle 4">
              <a:extLst>
                <a:ext uri="{FF2B5EF4-FFF2-40B4-BE49-F238E27FC236}">
                  <a16:creationId xmlns:a16="http://schemas.microsoft.com/office/drawing/2014/main" id="{6E9C4F2C-F6ED-43E8-BE2A-941E59E5B29B}"/>
                </a:ext>
              </a:extLst>
            </p:cNvPr>
            <p:cNvSpPr/>
            <p:nvPr/>
          </p:nvSpPr>
          <p:spPr>
            <a:xfrm>
              <a:off x="5109578" y="547153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OSI-L1</a:t>
              </a:r>
            </a:p>
          </p:txBody>
        </p:sp>
        <p:sp>
          <p:nvSpPr>
            <p:cNvPr id="6" name="Rectangle 5">
              <a:extLst>
                <a:ext uri="{FF2B5EF4-FFF2-40B4-BE49-F238E27FC236}">
                  <a16:creationId xmlns:a16="http://schemas.microsoft.com/office/drawing/2014/main" id="{82FCEC4A-F74C-4E11-8A1F-915C5309741D}"/>
                </a:ext>
              </a:extLst>
            </p:cNvPr>
            <p:cNvSpPr/>
            <p:nvPr/>
          </p:nvSpPr>
          <p:spPr>
            <a:xfrm>
              <a:off x="5109578" y="5012106"/>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OSI-L2</a:t>
              </a:r>
            </a:p>
          </p:txBody>
        </p:sp>
        <p:sp>
          <p:nvSpPr>
            <p:cNvPr id="7" name="Rectangle 6">
              <a:extLst>
                <a:ext uri="{FF2B5EF4-FFF2-40B4-BE49-F238E27FC236}">
                  <a16:creationId xmlns:a16="http://schemas.microsoft.com/office/drawing/2014/main" id="{39ECB4A5-D180-4950-8D1A-F45D1A3A5A43}"/>
                </a:ext>
              </a:extLst>
            </p:cNvPr>
            <p:cNvSpPr/>
            <p:nvPr/>
          </p:nvSpPr>
          <p:spPr>
            <a:xfrm>
              <a:off x="5109578" y="4552682"/>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OSI-L3</a:t>
              </a:r>
            </a:p>
          </p:txBody>
        </p:sp>
        <p:sp>
          <p:nvSpPr>
            <p:cNvPr id="8" name="Rectangle 7">
              <a:extLst>
                <a:ext uri="{FF2B5EF4-FFF2-40B4-BE49-F238E27FC236}">
                  <a16:creationId xmlns:a16="http://schemas.microsoft.com/office/drawing/2014/main" id="{442642A4-8527-486E-9C1D-1D578619F1C3}"/>
                </a:ext>
              </a:extLst>
            </p:cNvPr>
            <p:cNvSpPr/>
            <p:nvPr/>
          </p:nvSpPr>
          <p:spPr>
            <a:xfrm>
              <a:off x="5109577" y="4093258"/>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OSI-L4</a:t>
              </a:r>
            </a:p>
          </p:txBody>
        </p:sp>
        <p:sp>
          <p:nvSpPr>
            <p:cNvPr id="9" name="Rectangle 8">
              <a:extLst>
                <a:ext uri="{FF2B5EF4-FFF2-40B4-BE49-F238E27FC236}">
                  <a16:creationId xmlns:a16="http://schemas.microsoft.com/office/drawing/2014/main" id="{5752E09F-40A8-4997-BF22-3F39CE487F10}"/>
                </a:ext>
              </a:extLst>
            </p:cNvPr>
            <p:cNvSpPr/>
            <p:nvPr/>
          </p:nvSpPr>
          <p:spPr>
            <a:xfrm>
              <a:off x="5109578" y="3633834"/>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OSI-L5</a:t>
              </a:r>
            </a:p>
          </p:txBody>
        </p:sp>
        <p:sp>
          <p:nvSpPr>
            <p:cNvPr id="10" name="Rectangle 9">
              <a:extLst>
                <a:ext uri="{FF2B5EF4-FFF2-40B4-BE49-F238E27FC236}">
                  <a16:creationId xmlns:a16="http://schemas.microsoft.com/office/drawing/2014/main" id="{20F96197-1159-4919-B7A9-7A9FA26DCFB5}"/>
                </a:ext>
              </a:extLst>
            </p:cNvPr>
            <p:cNvSpPr/>
            <p:nvPr/>
          </p:nvSpPr>
          <p:spPr>
            <a:xfrm>
              <a:off x="5109578" y="317441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OSI-L6</a:t>
              </a:r>
            </a:p>
          </p:txBody>
        </p:sp>
        <p:sp>
          <p:nvSpPr>
            <p:cNvPr id="11" name="Rectangle 10">
              <a:extLst>
                <a:ext uri="{FF2B5EF4-FFF2-40B4-BE49-F238E27FC236}">
                  <a16:creationId xmlns:a16="http://schemas.microsoft.com/office/drawing/2014/main" id="{B7ABCA07-6A43-4457-B5A9-E5F0EBCBDB4E}"/>
                </a:ext>
              </a:extLst>
            </p:cNvPr>
            <p:cNvSpPr/>
            <p:nvPr/>
          </p:nvSpPr>
          <p:spPr>
            <a:xfrm>
              <a:off x="5109579" y="2714986"/>
              <a:ext cx="1538993"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OSI-L7</a:t>
              </a:r>
            </a:p>
          </p:txBody>
        </p:sp>
      </p:grpSp>
      <p:grpSp>
        <p:nvGrpSpPr>
          <p:cNvPr id="13" name="Group 12">
            <a:extLst>
              <a:ext uri="{FF2B5EF4-FFF2-40B4-BE49-F238E27FC236}">
                <a16:creationId xmlns:a16="http://schemas.microsoft.com/office/drawing/2014/main" id="{6127581E-C5D5-4C8D-A82E-59685AD69E17}"/>
              </a:ext>
            </a:extLst>
          </p:cNvPr>
          <p:cNvGrpSpPr/>
          <p:nvPr/>
        </p:nvGrpSpPr>
        <p:grpSpPr>
          <a:xfrm>
            <a:off x="1706881" y="1925915"/>
            <a:ext cx="2619314" cy="3936972"/>
            <a:chOff x="5109577" y="2714986"/>
            <a:chExt cx="1538995" cy="3215968"/>
          </a:xfrm>
        </p:grpSpPr>
        <p:sp>
          <p:nvSpPr>
            <p:cNvPr id="14" name="Rectangle 13">
              <a:extLst>
                <a:ext uri="{FF2B5EF4-FFF2-40B4-BE49-F238E27FC236}">
                  <a16:creationId xmlns:a16="http://schemas.microsoft.com/office/drawing/2014/main" id="{827F2523-50A0-4372-B8F5-63B4750AEF21}"/>
                </a:ext>
              </a:extLst>
            </p:cNvPr>
            <p:cNvSpPr/>
            <p:nvPr/>
          </p:nvSpPr>
          <p:spPr>
            <a:xfrm>
              <a:off x="5109578" y="547153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15" name="Rectangle 14">
              <a:extLst>
                <a:ext uri="{FF2B5EF4-FFF2-40B4-BE49-F238E27FC236}">
                  <a16:creationId xmlns:a16="http://schemas.microsoft.com/office/drawing/2014/main" id="{E41ED31B-0305-4F21-93F2-2D6B808824CA}"/>
                </a:ext>
              </a:extLst>
            </p:cNvPr>
            <p:cNvSpPr/>
            <p:nvPr/>
          </p:nvSpPr>
          <p:spPr>
            <a:xfrm>
              <a:off x="5109578" y="501210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16" name="Rectangle 15">
              <a:extLst>
                <a:ext uri="{FF2B5EF4-FFF2-40B4-BE49-F238E27FC236}">
                  <a16:creationId xmlns:a16="http://schemas.microsoft.com/office/drawing/2014/main" id="{0212FC15-5A1A-4141-9379-462260582D18}"/>
                </a:ext>
              </a:extLst>
            </p:cNvPr>
            <p:cNvSpPr/>
            <p:nvPr/>
          </p:nvSpPr>
          <p:spPr>
            <a:xfrm>
              <a:off x="5109578" y="4552682"/>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17" name="Rectangle 16">
              <a:extLst>
                <a:ext uri="{FF2B5EF4-FFF2-40B4-BE49-F238E27FC236}">
                  <a16:creationId xmlns:a16="http://schemas.microsoft.com/office/drawing/2014/main" id="{79B7FAF5-E275-4C07-B7E4-CBF0A6969066}"/>
                </a:ext>
              </a:extLst>
            </p:cNvPr>
            <p:cNvSpPr/>
            <p:nvPr/>
          </p:nvSpPr>
          <p:spPr>
            <a:xfrm>
              <a:off x="5109577" y="4093258"/>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8" name="Rectangle 17">
              <a:extLst>
                <a:ext uri="{FF2B5EF4-FFF2-40B4-BE49-F238E27FC236}">
                  <a16:creationId xmlns:a16="http://schemas.microsoft.com/office/drawing/2014/main" id="{F75D2FB8-55CD-4948-BAEB-80EA836B0B74}"/>
                </a:ext>
              </a:extLst>
            </p:cNvPr>
            <p:cNvSpPr/>
            <p:nvPr/>
          </p:nvSpPr>
          <p:spPr>
            <a:xfrm>
              <a:off x="5109578" y="3633834"/>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Session Layer</a:t>
              </a:r>
            </a:p>
          </p:txBody>
        </p:sp>
        <p:sp>
          <p:nvSpPr>
            <p:cNvPr id="19" name="Rectangle 18">
              <a:extLst>
                <a:ext uri="{FF2B5EF4-FFF2-40B4-BE49-F238E27FC236}">
                  <a16:creationId xmlns:a16="http://schemas.microsoft.com/office/drawing/2014/main" id="{AFE9AB72-E26F-494F-A804-8491AAFF9ED0}"/>
                </a:ext>
              </a:extLst>
            </p:cNvPr>
            <p:cNvSpPr/>
            <p:nvPr/>
          </p:nvSpPr>
          <p:spPr>
            <a:xfrm>
              <a:off x="5109578" y="317441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Presentation Layer</a:t>
              </a:r>
            </a:p>
          </p:txBody>
        </p:sp>
        <p:sp>
          <p:nvSpPr>
            <p:cNvPr id="20" name="Rectangle 19">
              <a:extLst>
                <a:ext uri="{FF2B5EF4-FFF2-40B4-BE49-F238E27FC236}">
                  <a16:creationId xmlns:a16="http://schemas.microsoft.com/office/drawing/2014/main" id="{FF880546-C4DE-4EF2-BC47-7FEC8E8D44DA}"/>
                </a:ext>
              </a:extLst>
            </p:cNvPr>
            <p:cNvSpPr/>
            <p:nvPr/>
          </p:nvSpPr>
          <p:spPr>
            <a:xfrm>
              <a:off x="5109578" y="271498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grpSp>
        <p:nvGrpSpPr>
          <p:cNvPr id="23" name="Group 22">
            <a:extLst>
              <a:ext uri="{FF2B5EF4-FFF2-40B4-BE49-F238E27FC236}">
                <a16:creationId xmlns:a16="http://schemas.microsoft.com/office/drawing/2014/main" id="{6D49EE0D-CF47-49C6-BE21-7DB9072FF68E}"/>
              </a:ext>
            </a:extLst>
          </p:cNvPr>
          <p:cNvGrpSpPr/>
          <p:nvPr/>
        </p:nvGrpSpPr>
        <p:grpSpPr>
          <a:xfrm>
            <a:off x="4337991" y="1925915"/>
            <a:ext cx="4127581" cy="3936972"/>
            <a:chOff x="5109577" y="2714986"/>
            <a:chExt cx="1538995" cy="3215968"/>
          </a:xfrm>
        </p:grpSpPr>
        <p:sp>
          <p:nvSpPr>
            <p:cNvPr id="24" name="Rectangle 23">
              <a:extLst>
                <a:ext uri="{FF2B5EF4-FFF2-40B4-BE49-F238E27FC236}">
                  <a16:creationId xmlns:a16="http://schemas.microsoft.com/office/drawing/2014/main" id="{FA20843E-AE4B-483C-8A70-F16F07CD8116}"/>
                </a:ext>
              </a:extLst>
            </p:cNvPr>
            <p:cNvSpPr/>
            <p:nvPr/>
          </p:nvSpPr>
          <p:spPr>
            <a:xfrm>
              <a:off x="5109578" y="547153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Defines how data is physically sent across the network, such as by wire and radio signals.</a:t>
              </a:r>
            </a:p>
          </p:txBody>
        </p:sp>
        <p:sp>
          <p:nvSpPr>
            <p:cNvPr id="25" name="Rectangle 24">
              <a:extLst>
                <a:ext uri="{FF2B5EF4-FFF2-40B4-BE49-F238E27FC236}">
                  <a16:creationId xmlns:a16="http://schemas.microsoft.com/office/drawing/2014/main" id="{3B340EA0-7885-4A5B-B2C6-E335A8A61ADC}"/>
                </a:ext>
              </a:extLst>
            </p:cNvPr>
            <p:cNvSpPr/>
            <p:nvPr/>
          </p:nvSpPr>
          <p:spPr>
            <a:xfrm>
              <a:off x="5109578" y="5012106"/>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Provides communication within same network.</a:t>
              </a:r>
            </a:p>
            <a:p>
              <a:r>
                <a:rPr lang="en-US" sz="1200" dirty="0"/>
                <a:t>Provides abstraction of physical layer properties.</a:t>
              </a:r>
            </a:p>
          </p:txBody>
        </p:sp>
        <p:sp>
          <p:nvSpPr>
            <p:cNvPr id="26" name="Rectangle 25">
              <a:extLst>
                <a:ext uri="{FF2B5EF4-FFF2-40B4-BE49-F238E27FC236}">
                  <a16:creationId xmlns:a16="http://schemas.microsoft.com/office/drawing/2014/main" id="{32F48EBA-156D-4F9F-93F0-37E85AF531E1}"/>
                </a:ext>
              </a:extLst>
            </p:cNvPr>
            <p:cNvSpPr/>
            <p:nvPr/>
          </p:nvSpPr>
          <p:spPr>
            <a:xfrm>
              <a:off x="5109578" y="4552682"/>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Provides addressing and routing between networks (across the Internet) on an individual packet basis.</a:t>
              </a:r>
            </a:p>
          </p:txBody>
        </p:sp>
        <p:sp>
          <p:nvSpPr>
            <p:cNvPr id="27" name="Rectangle 26">
              <a:extLst>
                <a:ext uri="{FF2B5EF4-FFF2-40B4-BE49-F238E27FC236}">
                  <a16:creationId xmlns:a16="http://schemas.microsoft.com/office/drawing/2014/main" id="{E09F6E45-5614-4D58-B446-F07D9F435BCA}"/>
                </a:ext>
              </a:extLst>
            </p:cNvPr>
            <p:cNvSpPr/>
            <p:nvPr/>
          </p:nvSpPr>
          <p:spPr>
            <a:xfrm>
              <a:off x="5109577" y="4093258"/>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Provides abstraction of applications into port numbers (multiplexing) and provides consistency (packet in-order) and speed (congestion) control.</a:t>
              </a:r>
            </a:p>
          </p:txBody>
        </p:sp>
        <p:sp>
          <p:nvSpPr>
            <p:cNvPr id="28" name="Rectangle 27">
              <a:extLst>
                <a:ext uri="{FF2B5EF4-FFF2-40B4-BE49-F238E27FC236}">
                  <a16:creationId xmlns:a16="http://schemas.microsoft.com/office/drawing/2014/main" id="{B92F333D-D503-4A5C-B7C4-D60AEC6CFDE6}"/>
                </a:ext>
              </a:extLst>
            </p:cNvPr>
            <p:cNvSpPr/>
            <p:nvPr/>
          </p:nvSpPr>
          <p:spPr>
            <a:xfrm>
              <a:off x="5109578" y="3633834"/>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Provides session creation and maintenance (“logging in”) and manages long-term connections e.g. SOCKS and PAP.</a:t>
              </a:r>
            </a:p>
          </p:txBody>
        </p:sp>
        <p:sp>
          <p:nvSpPr>
            <p:cNvPr id="29" name="Rectangle 28">
              <a:extLst>
                <a:ext uri="{FF2B5EF4-FFF2-40B4-BE49-F238E27FC236}">
                  <a16:creationId xmlns:a16="http://schemas.microsoft.com/office/drawing/2014/main" id="{439FEF5B-8A7C-4156-8FA4-7D4B194554A4}"/>
                </a:ext>
              </a:extLst>
            </p:cNvPr>
            <p:cNvSpPr/>
            <p:nvPr/>
          </p:nvSpPr>
          <p:spPr>
            <a:xfrm>
              <a:off x="5109578" y="317441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Data encoding and translation, such as data type definition (MIME types), character systems (ASCII), etc.</a:t>
              </a:r>
            </a:p>
          </p:txBody>
        </p:sp>
        <p:sp>
          <p:nvSpPr>
            <p:cNvPr id="30" name="Rectangle 29">
              <a:extLst>
                <a:ext uri="{FF2B5EF4-FFF2-40B4-BE49-F238E27FC236}">
                  <a16:creationId xmlns:a16="http://schemas.microsoft.com/office/drawing/2014/main" id="{5A991A69-72F9-4BD6-92CA-F66EF556AB51}"/>
                </a:ext>
              </a:extLst>
            </p:cNvPr>
            <p:cNvSpPr/>
            <p:nvPr/>
          </p:nvSpPr>
          <p:spPr>
            <a:xfrm>
              <a:off x="5109578" y="2714986"/>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r>
                <a:rPr lang="en-US" sz="1200" dirty="0"/>
                <a:t>Provides functional utility to the user or system operations, such as web content (HTTP), email (SMTP), and network configuration (DHCP).</a:t>
              </a:r>
            </a:p>
          </p:txBody>
        </p:sp>
      </p:grpSp>
      <p:sp>
        <p:nvSpPr>
          <p:cNvPr id="31" name="TextBox 30">
            <a:extLst>
              <a:ext uri="{FF2B5EF4-FFF2-40B4-BE49-F238E27FC236}">
                <a16:creationId xmlns:a16="http://schemas.microsoft.com/office/drawing/2014/main" id="{4472ACB7-83DF-4C20-8A6B-7D24566CEE33}"/>
              </a:ext>
            </a:extLst>
          </p:cNvPr>
          <p:cNvSpPr txBox="1"/>
          <p:nvPr/>
        </p:nvSpPr>
        <p:spPr>
          <a:xfrm>
            <a:off x="628650" y="6352144"/>
            <a:ext cx="5639364" cy="369332"/>
          </a:xfrm>
          <a:prstGeom prst="rect">
            <a:avLst/>
          </a:prstGeom>
          <a:noFill/>
        </p:spPr>
        <p:txBody>
          <a:bodyPr wrap="none" rtlCol="0">
            <a:spAutoFit/>
          </a:bodyPr>
          <a:lstStyle/>
          <a:p>
            <a:r>
              <a:rPr lang="en-US" dirty="0"/>
              <a:t>Don’t worry for now. Just keep this for your reference.</a:t>
            </a:r>
          </a:p>
        </p:txBody>
      </p:sp>
    </p:spTree>
    <p:extLst>
      <p:ext uri="{BB962C8B-B14F-4D97-AF65-F5344CB8AC3E}">
        <p14:creationId xmlns:p14="http://schemas.microsoft.com/office/powerpoint/2010/main" val="162132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7182-8321-41B9-B17A-FF56F2689CCB}"/>
              </a:ext>
            </a:extLst>
          </p:cNvPr>
          <p:cNvSpPr>
            <a:spLocks noGrp="1"/>
          </p:cNvSpPr>
          <p:nvPr>
            <p:ph type="title"/>
          </p:nvPr>
        </p:nvSpPr>
        <p:spPr/>
        <p:txBody>
          <a:bodyPr/>
          <a:lstStyle/>
          <a:p>
            <a:r>
              <a:rPr lang="en-US" dirty="0"/>
              <a:t>The TCP/IP Protocol Model</a:t>
            </a:r>
          </a:p>
        </p:txBody>
      </p:sp>
      <p:sp>
        <p:nvSpPr>
          <p:cNvPr id="3" name="Content Placeholder 2">
            <a:extLst>
              <a:ext uri="{FF2B5EF4-FFF2-40B4-BE49-F238E27FC236}">
                <a16:creationId xmlns:a16="http://schemas.microsoft.com/office/drawing/2014/main" id="{8F94383A-E79A-4682-8EBB-1FFA9FF17468}"/>
              </a:ext>
            </a:extLst>
          </p:cNvPr>
          <p:cNvSpPr>
            <a:spLocks noGrp="1"/>
          </p:cNvSpPr>
          <p:nvPr>
            <p:ph idx="1"/>
          </p:nvPr>
        </p:nvSpPr>
        <p:spPr>
          <a:xfrm>
            <a:off x="628650" y="1825625"/>
            <a:ext cx="3878457" cy="4351338"/>
          </a:xfrm>
        </p:spPr>
        <p:txBody>
          <a:bodyPr>
            <a:normAutofit/>
          </a:bodyPr>
          <a:lstStyle/>
          <a:p>
            <a:r>
              <a:rPr lang="en-US" sz="1800" dirty="0"/>
              <a:t>The TCP/IP Protocol Suite reduces some layers from the OSI model and changes some definitions.</a:t>
            </a:r>
          </a:p>
          <a:p>
            <a:r>
              <a:rPr lang="en-US" sz="1800" dirty="0"/>
              <a:t>It is considered more practical for general, research, and educational use.</a:t>
            </a:r>
          </a:p>
          <a:p>
            <a:r>
              <a:rPr lang="en-US" sz="1800" dirty="0"/>
              <a:t>There are many forms of TCP/IP Protocol Models, but in this class, we will use this model.</a:t>
            </a:r>
          </a:p>
          <a:p>
            <a:pPr lvl="1"/>
            <a:r>
              <a:rPr lang="en-US" sz="1400" dirty="0"/>
              <a:t>Kanazawa University official textbook uses a 4-layer model.</a:t>
            </a:r>
          </a:p>
        </p:txBody>
      </p:sp>
      <p:sp>
        <p:nvSpPr>
          <p:cNvPr id="4" name="Slide Number Placeholder 3">
            <a:extLst>
              <a:ext uri="{FF2B5EF4-FFF2-40B4-BE49-F238E27FC236}">
                <a16:creationId xmlns:a16="http://schemas.microsoft.com/office/drawing/2014/main" id="{B94F9211-BE7D-4F8C-8B23-B6BFCF87BA65}"/>
              </a:ext>
            </a:extLst>
          </p:cNvPr>
          <p:cNvSpPr>
            <a:spLocks noGrp="1"/>
          </p:cNvSpPr>
          <p:nvPr>
            <p:ph type="sldNum" sz="quarter" idx="12"/>
          </p:nvPr>
        </p:nvSpPr>
        <p:spPr/>
        <p:txBody>
          <a:bodyPr/>
          <a:lstStyle/>
          <a:p>
            <a:fld id="{0B02C7C3-1F9D-495C-A818-668CCDC0E8E2}" type="slidenum">
              <a:rPr lang="en-US" smtClean="0"/>
              <a:t>18</a:t>
            </a:fld>
            <a:endParaRPr lang="en-US"/>
          </a:p>
        </p:txBody>
      </p:sp>
      <p:grpSp>
        <p:nvGrpSpPr>
          <p:cNvPr id="29" name="Group 28">
            <a:extLst>
              <a:ext uri="{FF2B5EF4-FFF2-40B4-BE49-F238E27FC236}">
                <a16:creationId xmlns:a16="http://schemas.microsoft.com/office/drawing/2014/main" id="{763DCEA9-5DE9-4D9A-9474-1AB774C877C7}"/>
              </a:ext>
            </a:extLst>
          </p:cNvPr>
          <p:cNvGrpSpPr/>
          <p:nvPr/>
        </p:nvGrpSpPr>
        <p:grpSpPr>
          <a:xfrm>
            <a:off x="5286436" y="1925915"/>
            <a:ext cx="2619314" cy="3936972"/>
            <a:chOff x="5806932" y="1925915"/>
            <a:chExt cx="2619314" cy="3936972"/>
          </a:xfrm>
        </p:grpSpPr>
        <p:sp>
          <p:nvSpPr>
            <p:cNvPr id="22" name="Rectangle 21">
              <a:extLst>
                <a:ext uri="{FF2B5EF4-FFF2-40B4-BE49-F238E27FC236}">
                  <a16:creationId xmlns:a16="http://schemas.microsoft.com/office/drawing/2014/main" id="{CABDD681-3FFF-4DB3-B6E1-36AB85525FE6}"/>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23" name="Rectangle 22">
              <a:extLst>
                <a:ext uri="{FF2B5EF4-FFF2-40B4-BE49-F238E27FC236}">
                  <a16:creationId xmlns:a16="http://schemas.microsoft.com/office/drawing/2014/main" id="{67B53DFC-9451-4B08-BA80-F2B3649A1CC8}"/>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24" name="Rectangle 23">
              <a:extLst>
                <a:ext uri="{FF2B5EF4-FFF2-40B4-BE49-F238E27FC236}">
                  <a16:creationId xmlns:a16="http://schemas.microsoft.com/office/drawing/2014/main" id="{134B9A30-A53C-4E07-B124-5895FE051D08}"/>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25" name="Rectangle 24">
              <a:extLst>
                <a:ext uri="{FF2B5EF4-FFF2-40B4-BE49-F238E27FC236}">
                  <a16:creationId xmlns:a16="http://schemas.microsoft.com/office/drawing/2014/main" id="{BB6A26F8-9E9C-40AD-8644-E74FB7D76289}"/>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28" name="Rectangle 27">
              <a:extLst>
                <a:ext uri="{FF2B5EF4-FFF2-40B4-BE49-F238E27FC236}">
                  <a16:creationId xmlns:a16="http://schemas.microsoft.com/office/drawing/2014/main" id="{D12CA5FA-74B5-4B89-8ADE-1CF13AD31725}"/>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Tree>
    <p:extLst>
      <p:ext uri="{BB962C8B-B14F-4D97-AF65-F5344CB8AC3E}">
        <p14:creationId xmlns:p14="http://schemas.microsoft.com/office/powerpoint/2010/main" val="834573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A7182-8321-41B9-B17A-FF56F2689CCB}"/>
              </a:ext>
            </a:extLst>
          </p:cNvPr>
          <p:cNvSpPr>
            <a:spLocks noGrp="1"/>
          </p:cNvSpPr>
          <p:nvPr>
            <p:ph type="title"/>
          </p:nvPr>
        </p:nvSpPr>
        <p:spPr/>
        <p:txBody>
          <a:bodyPr/>
          <a:lstStyle/>
          <a:p>
            <a:r>
              <a:rPr lang="en-US" dirty="0"/>
              <a:t>Comparison between OSI and TCP/IP Protocol Model</a:t>
            </a:r>
          </a:p>
        </p:txBody>
      </p:sp>
      <p:sp>
        <p:nvSpPr>
          <p:cNvPr id="4" name="Slide Number Placeholder 3">
            <a:extLst>
              <a:ext uri="{FF2B5EF4-FFF2-40B4-BE49-F238E27FC236}">
                <a16:creationId xmlns:a16="http://schemas.microsoft.com/office/drawing/2014/main" id="{B94F9211-BE7D-4F8C-8B23-B6BFCF87BA65}"/>
              </a:ext>
            </a:extLst>
          </p:cNvPr>
          <p:cNvSpPr>
            <a:spLocks noGrp="1"/>
          </p:cNvSpPr>
          <p:nvPr>
            <p:ph type="sldNum" sz="quarter" idx="12"/>
          </p:nvPr>
        </p:nvSpPr>
        <p:spPr/>
        <p:txBody>
          <a:bodyPr/>
          <a:lstStyle/>
          <a:p>
            <a:fld id="{0B02C7C3-1F9D-495C-A818-668CCDC0E8E2}" type="slidenum">
              <a:rPr lang="en-US" smtClean="0"/>
              <a:t>19</a:t>
            </a:fld>
            <a:endParaRPr lang="en-US"/>
          </a:p>
        </p:txBody>
      </p:sp>
      <p:grpSp>
        <p:nvGrpSpPr>
          <p:cNvPr id="29" name="Group 28">
            <a:extLst>
              <a:ext uri="{FF2B5EF4-FFF2-40B4-BE49-F238E27FC236}">
                <a16:creationId xmlns:a16="http://schemas.microsoft.com/office/drawing/2014/main" id="{763DCEA9-5DE9-4D9A-9474-1AB774C877C7}"/>
              </a:ext>
            </a:extLst>
          </p:cNvPr>
          <p:cNvGrpSpPr/>
          <p:nvPr/>
        </p:nvGrpSpPr>
        <p:grpSpPr>
          <a:xfrm>
            <a:off x="5286436" y="1925915"/>
            <a:ext cx="2619314" cy="3936972"/>
            <a:chOff x="5806932" y="1925915"/>
            <a:chExt cx="2619314" cy="3936972"/>
          </a:xfrm>
        </p:grpSpPr>
        <p:sp>
          <p:nvSpPr>
            <p:cNvPr id="22" name="Rectangle 21">
              <a:extLst>
                <a:ext uri="{FF2B5EF4-FFF2-40B4-BE49-F238E27FC236}">
                  <a16:creationId xmlns:a16="http://schemas.microsoft.com/office/drawing/2014/main" id="{CABDD681-3FFF-4DB3-B6E1-36AB85525FE6}"/>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23" name="Rectangle 22">
              <a:extLst>
                <a:ext uri="{FF2B5EF4-FFF2-40B4-BE49-F238E27FC236}">
                  <a16:creationId xmlns:a16="http://schemas.microsoft.com/office/drawing/2014/main" id="{67B53DFC-9451-4B08-BA80-F2B3649A1CC8}"/>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24" name="Rectangle 23">
              <a:extLst>
                <a:ext uri="{FF2B5EF4-FFF2-40B4-BE49-F238E27FC236}">
                  <a16:creationId xmlns:a16="http://schemas.microsoft.com/office/drawing/2014/main" id="{134B9A30-A53C-4E07-B124-5895FE051D08}"/>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25" name="Rectangle 24">
              <a:extLst>
                <a:ext uri="{FF2B5EF4-FFF2-40B4-BE49-F238E27FC236}">
                  <a16:creationId xmlns:a16="http://schemas.microsoft.com/office/drawing/2014/main" id="{BB6A26F8-9E9C-40AD-8644-E74FB7D76289}"/>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28" name="Rectangle 27">
              <a:extLst>
                <a:ext uri="{FF2B5EF4-FFF2-40B4-BE49-F238E27FC236}">
                  <a16:creationId xmlns:a16="http://schemas.microsoft.com/office/drawing/2014/main" id="{D12CA5FA-74B5-4B89-8ADE-1CF13AD31725}"/>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grpSp>
        <p:nvGrpSpPr>
          <p:cNvPr id="13" name="Group 12">
            <a:extLst>
              <a:ext uri="{FF2B5EF4-FFF2-40B4-BE49-F238E27FC236}">
                <a16:creationId xmlns:a16="http://schemas.microsoft.com/office/drawing/2014/main" id="{34CAC821-031B-4AE2-BF47-33930F93BAAF}"/>
              </a:ext>
            </a:extLst>
          </p:cNvPr>
          <p:cNvGrpSpPr/>
          <p:nvPr/>
        </p:nvGrpSpPr>
        <p:grpSpPr>
          <a:xfrm>
            <a:off x="628650" y="1925915"/>
            <a:ext cx="1078232" cy="3936972"/>
            <a:chOff x="5109577" y="2714986"/>
            <a:chExt cx="1538995" cy="3215968"/>
          </a:xfrm>
        </p:grpSpPr>
        <p:sp>
          <p:nvSpPr>
            <p:cNvPr id="14" name="Rectangle 13">
              <a:extLst>
                <a:ext uri="{FF2B5EF4-FFF2-40B4-BE49-F238E27FC236}">
                  <a16:creationId xmlns:a16="http://schemas.microsoft.com/office/drawing/2014/main" id="{C5F3A5C3-35C3-49AE-BA43-B35205C25D98}"/>
                </a:ext>
              </a:extLst>
            </p:cNvPr>
            <p:cNvSpPr/>
            <p:nvPr/>
          </p:nvSpPr>
          <p:spPr>
            <a:xfrm>
              <a:off x="5109578" y="547153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OSI-L1</a:t>
              </a:r>
            </a:p>
          </p:txBody>
        </p:sp>
        <p:sp>
          <p:nvSpPr>
            <p:cNvPr id="15" name="Rectangle 14">
              <a:extLst>
                <a:ext uri="{FF2B5EF4-FFF2-40B4-BE49-F238E27FC236}">
                  <a16:creationId xmlns:a16="http://schemas.microsoft.com/office/drawing/2014/main" id="{D98FC547-ED73-4FE0-856E-C659250C7804}"/>
                </a:ext>
              </a:extLst>
            </p:cNvPr>
            <p:cNvSpPr/>
            <p:nvPr/>
          </p:nvSpPr>
          <p:spPr>
            <a:xfrm>
              <a:off x="5109578" y="5012106"/>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OSI-L2</a:t>
              </a:r>
            </a:p>
          </p:txBody>
        </p:sp>
        <p:sp>
          <p:nvSpPr>
            <p:cNvPr id="16" name="Rectangle 15">
              <a:extLst>
                <a:ext uri="{FF2B5EF4-FFF2-40B4-BE49-F238E27FC236}">
                  <a16:creationId xmlns:a16="http://schemas.microsoft.com/office/drawing/2014/main" id="{77883EC5-D917-4738-9482-010E815A0174}"/>
                </a:ext>
              </a:extLst>
            </p:cNvPr>
            <p:cNvSpPr/>
            <p:nvPr/>
          </p:nvSpPr>
          <p:spPr>
            <a:xfrm>
              <a:off x="5109578" y="4552682"/>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OSI-L3</a:t>
              </a:r>
            </a:p>
          </p:txBody>
        </p:sp>
        <p:sp>
          <p:nvSpPr>
            <p:cNvPr id="17" name="Rectangle 16">
              <a:extLst>
                <a:ext uri="{FF2B5EF4-FFF2-40B4-BE49-F238E27FC236}">
                  <a16:creationId xmlns:a16="http://schemas.microsoft.com/office/drawing/2014/main" id="{5BCAEF0C-6D2C-4417-9748-D46EF2631F03}"/>
                </a:ext>
              </a:extLst>
            </p:cNvPr>
            <p:cNvSpPr/>
            <p:nvPr/>
          </p:nvSpPr>
          <p:spPr>
            <a:xfrm>
              <a:off x="5109577" y="4093258"/>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OSI-L4</a:t>
              </a:r>
            </a:p>
          </p:txBody>
        </p:sp>
        <p:sp>
          <p:nvSpPr>
            <p:cNvPr id="18" name="Rectangle 17">
              <a:extLst>
                <a:ext uri="{FF2B5EF4-FFF2-40B4-BE49-F238E27FC236}">
                  <a16:creationId xmlns:a16="http://schemas.microsoft.com/office/drawing/2014/main" id="{651B371F-662B-47A7-ADF5-4C339B6B8DB9}"/>
                </a:ext>
              </a:extLst>
            </p:cNvPr>
            <p:cNvSpPr/>
            <p:nvPr/>
          </p:nvSpPr>
          <p:spPr>
            <a:xfrm>
              <a:off x="5109578" y="3633834"/>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OSI-L5</a:t>
              </a:r>
            </a:p>
          </p:txBody>
        </p:sp>
        <p:sp>
          <p:nvSpPr>
            <p:cNvPr id="19" name="Rectangle 18">
              <a:extLst>
                <a:ext uri="{FF2B5EF4-FFF2-40B4-BE49-F238E27FC236}">
                  <a16:creationId xmlns:a16="http://schemas.microsoft.com/office/drawing/2014/main" id="{316C0915-35A8-4AD4-9F40-CFB872E7F10E}"/>
                </a:ext>
              </a:extLst>
            </p:cNvPr>
            <p:cNvSpPr/>
            <p:nvPr/>
          </p:nvSpPr>
          <p:spPr>
            <a:xfrm>
              <a:off x="5109578" y="3174410"/>
              <a:ext cx="1538994"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OSI-L6</a:t>
              </a:r>
            </a:p>
          </p:txBody>
        </p:sp>
        <p:sp>
          <p:nvSpPr>
            <p:cNvPr id="20" name="Rectangle 19">
              <a:extLst>
                <a:ext uri="{FF2B5EF4-FFF2-40B4-BE49-F238E27FC236}">
                  <a16:creationId xmlns:a16="http://schemas.microsoft.com/office/drawing/2014/main" id="{1588C68D-BAFA-4200-A3CD-582D9BEFC4C8}"/>
                </a:ext>
              </a:extLst>
            </p:cNvPr>
            <p:cNvSpPr/>
            <p:nvPr/>
          </p:nvSpPr>
          <p:spPr>
            <a:xfrm>
              <a:off x="5109579" y="2714986"/>
              <a:ext cx="1538993" cy="4594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OSI-L7</a:t>
              </a:r>
            </a:p>
          </p:txBody>
        </p:sp>
      </p:grpSp>
      <p:grpSp>
        <p:nvGrpSpPr>
          <p:cNvPr id="21" name="Group 20">
            <a:extLst>
              <a:ext uri="{FF2B5EF4-FFF2-40B4-BE49-F238E27FC236}">
                <a16:creationId xmlns:a16="http://schemas.microsoft.com/office/drawing/2014/main" id="{80F8B12F-3DC8-4052-A04C-61A190919893}"/>
              </a:ext>
            </a:extLst>
          </p:cNvPr>
          <p:cNvGrpSpPr/>
          <p:nvPr/>
        </p:nvGrpSpPr>
        <p:grpSpPr>
          <a:xfrm>
            <a:off x="1706881" y="1925915"/>
            <a:ext cx="2619314" cy="3936972"/>
            <a:chOff x="5109577" y="2714986"/>
            <a:chExt cx="1538995" cy="3215968"/>
          </a:xfrm>
        </p:grpSpPr>
        <p:sp>
          <p:nvSpPr>
            <p:cNvPr id="26" name="Rectangle 25">
              <a:extLst>
                <a:ext uri="{FF2B5EF4-FFF2-40B4-BE49-F238E27FC236}">
                  <a16:creationId xmlns:a16="http://schemas.microsoft.com/office/drawing/2014/main" id="{14F4F8F0-B4DA-4E73-8B3C-B8D98C3EC9CD}"/>
                </a:ext>
              </a:extLst>
            </p:cNvPr>
            <p:cNvSpPr/>
            <p:nvPr/>
          </p:nvSpPr>
          <p:spPr>
            <a:xfrm>
              <a:off x="5109578" y="547153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27" name="Rectangle 26">
              <a:extLst>
                <a:ext uri="{FF2B5EF4-FFF2-40B4-BE49-F238E27FC236}">
                  <a16:creationId xmlns:a16="http://schemas.microsoft.com/office/drawing/2014/main" id="{A87CC2A0-61C3-459F-9A35-9EF439CB9705}"/>
                </a:ext>
              </a:extLst>
            </p:cNvPr>
            <p:cNvSpPr/>
            <p:nvPr/>
          </p:nvSpPr>
          <p:spPr>
            <a:xfrm>
              <a:off x="5109578" y="501210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30" name="Rectangle 29">
              <a:extLst>
                <a:ext uri="{FF2B5EF4-FFF2-40B4-BE49-F238E27FC236}">
                  <a16:creationId xmlns:a16="http://schemas.microsoft.com/office/drawing/2014/main" id="{054EDD40-1E24-4FA1-9488-74F3AE728B66}"/>
                </a:ext>
              </a:extLst>
            </p:cNvPr>
            <p:cNvSpPr/>
            <p:nvPr/>
          </p:nvSpPr>
          <p:spPr>
            <a:xfrm>
              <a:off x="5109578" y="4552682"/>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31" name="Rectangle 30">
              <a:extLst>
                <a:ext uri="{FF2B5EF4-FFF2-40B4-BE49-F238E27FC236}">
                  <a16:creationId xmlns:a16="http://schemas.microsoft.com/office/drawing/2014/main" id="{AF39E8B2-6F91-4B9A-88F1-485B299BE268}"/>
                </a:ext>
              </a:extLst>
            </p:cNvPr>
            <p:cNvSpPr/>
            <p:nvPr/>
          </p:nvSpPr>
          <p:spPr>
            <a:xfrm>
              <a:off x="5109577" y="4093258"/>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32" name="Rectangle 31">
              <a:extLst>
                <a:ext uri="{FF2B5EF4-FFF2-40B4-BE49-F238E27FC236}">
                  <a16:creationId xmlns:a16="http://schemas.microsoft.com/office/drawing/2014/main" id="{8F118E15-49FF-40AB-BB54-5C3D385F4D3D}"/>
                </a:ext>
              </a:extLst>
            </p:cNvPr>
            <p:cNvSpPr/>
            <p:nvPr/>
          </p:nvSpPr>
          <p:spPr>
            <a:xfrm>
              <a:off x="5109578" y="3633834"/>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Session Layer</a:t>
              </a:r>
            </a:p>
          </p:txBody>
        </p:sp>
        <p:sp>
          <p:nvSpPr>
            <p:cNvPr id="33" name="Rectangle 32">
              <a:extLst>
                <a:ext uri="{FF2B5EF4-FFF2-40B4-BE49-F238E27FC236}">
                  <a16:creationId xmlns:a16="http://schemas.microsoft.com/office/drawing/2014/main" id="{1F4B61FF-0430-4CC3-BE9F-02C82C0EBD39}"/>
                </a:ext>
              </a:extLst>
            </p:cNvPr>
            <p:cNvSpPr/>
            <p:nvPr/>
          </p:nvSpPr>
          <p:spPr>
            <a:xfrm>
              <a:off x="5109578" y="3174410"/>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Presentation Layer</a:t>
              </a:r>
            </a:p>
          </p:txBody>
        </p:sp>
        <p:sp>
          <p:nvSpPr>
            <p:cNvPr id="34" name="Rectangle 33">
              <a:extLst>
                <a:ext uri="{FF2B5EF4-FFF2-40B4-BE49-F238E27FC236}">
                  <a16:creationId xmlns:a16="http://schemas.microsoft.com/office/drawing/2014/main" id="{EE1A3C13-F1FB-44B9-AC7E-618E77E2347F}"/>
                </a:ext>
              </a:extLst>
            </p:cNvPr>
            <p:cNvSpPr/>
            <p:nvPr/>
          </p:nvSpPr>
          <p:spPr>
            <a:xfrm>
              <a:off x="5109578" y="2714986"/>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7" name="TextBox 6">
            <a:extLst>
              <a:ext uri="{FF2B5EF4-FFF2-40B4-BE49-F238E27FC236}">
                <a16:creationId xmlns:a16="http://schemas.microsoft.com/office/drawing/2014/main" id="{E705AFE6-81D1-4806-A11A-0DD0C216D157}"/>
              </a:ext>
            </a:extLst>
          </p:cNvPr>
          <p:cNvSpPr txBox="1"/>
          <p:nvPr/>
        </p:nvSpPr>
        <p:spPr>
          <a:xfrm>
            <a:off x="2386396" y="6098114"/>
            <a:ext cx="1260281" cy="369332"/>
          </a:xfrm>
          <a:prstGeom prst="rect">
            <a:avLst/>
          </a:prstGeom>
          <a:noFill/>
        </p:spPr>
        <p:txBody>
          <a:bodyPr wrap="none" rtlCol="0">
            <a:spAutoFit/>
          </a:bodyPr>
          <a:lstStyle/>
          <a:p>
            <a:pPr algn="ctr"/>
            <a:r>
              <a:rPr lang="en-US" dirty="0"/>
              <a:t>OSI Model</a:t>
            </a:r>
          </a:p>
        </p:txBody>
      </p:sp>
      <p:sp>
        <p:nvSpPr>
          <p:cNvPr id="35" name="TextBox 34">
            <a:extLst>
              <a:ext uri="{FF2B5EF4-FFF2-40B4-BE49-F238E27FC236}">
                <a16:creationId xmlns:a16="http://schemas.microsoft.com/office/drawing/2014/main" id="{A742CA0C-0B94-42ED-9E9D-A68A48D87462}"/>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Tree>
    <p:extLst>
      <p:ext uri="{BB962C8B-B14F-4D97-AF65-F5344CB8AC3E}">
        <p14:creationId xmlns:p14="http://schemas.microsoft.com/office/powerpoint/2010/main" val="3850997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7F98E-62EA-448C-AD7E-C22D130431DF}"/>
              </a:ext>
            </a:extLst>
          </p:cNvPr>
          <p:cNvSpPr>
            <a:spLocks noGrp="1"/>
          </p:cNvSpPr>
          <p:nvPr>
            <p:ph type="title"/>
          </p:nvPr>
        </p:nvSpPr>
        <p:spPr/>
        <p:txBody>
          <a:bodyPr/>
          <a:lstStyle/>
          <a:p>
            <a:r>
              <a:rPr lang="en-US" dirty="0"/>
              <a:t>Enhanced Edition</a:t>
            </a:r>
          </a:p>
        </p:txBody>
      </p:sp>
      <p:sp>
        <p:nvSpPr>
          <p:cNvPr id="3" name="Content Placeholder 2">
            <a:extLst>
              <a:ext uri="{FF2B5EF4-FFF2-40B4-BE49-F238E27FC236}">
                <a16:creationId xmlns:a16="http://schemas.microsoft.com/office/drawing/2014/main" id="{9C940F51-B0A9-4CA5-8A7C-B02D881093C8}"/>
              </a:ext>
            </a:extLst>
          </p:cNvPr>
          <p:cNvSpPr>
            <a:spLocks noGrp="1"/>
          </p:cNvSpPr>
          <p:nvPr>
            <p:ph idx="1"/>
          </p:nvPr>
        </p:nvSpPr>
        <p:spPr/>
        <p:txBody>
          <a:bodyPr>
            <a:normAutofit/>
          </a:bodyPr>
          <a:lstStyle/>
          <a:p>
            <a:r>
              <a:rPr lang="en-US" sz="2000" dirty="0"/>
              <a:t>This slide file has been modified from its original version for better clarity.</a:t>
            </a:r>
          </a:p>
          <a:p>
            <a:r>
              <a:rPr lang="en-US" sz="2000" dirty="0"/>
              <a:t>Slide numbers may change, but none of the original content was removed.</a:t>
            </a:r>
          </a:p>
          <a:p>
            <a:r>
              <a:rPr lang="en-US" sz="2000" dirty="0"/>
              <a:t>It is safe for current students to use this file for  study and examination reference.</a:t>
            </a:r>
          </a:p>
          <a:p>
            <a:endParaRPr lang="en-US" sz="2000" dirty="0"/>
          </a:p>
          <a:p>
            <a:r>
              <a:rPr lang="en-US" sz="2000" dirty="0"/>
              <a:t>Most of this information is presented from a “for users” perspective. This is because the goal of this class is for you to have appreciation for information science (know what we study and hopefully like it enough to learn more), not to become the next John von Neumann or Ada Lovelace.</a:t>
            </a:r>
          </a:p>
        </p:txBody>
      </p:sp>
      <p:sp>
        <p:nvSpPr>
          <p:cNvPr id="4" name="Slide Number Placeholder 3">
            <a:extLst>
              <a:ext uri="{FF2B5EF4-FFF2-40B4-BE49-F238E27FC236}">
                <a16:creationId xmlns:a16="http://schemas.microsoft.com/office/drawing/2014/main" id="{DFFA4C99-9BA1-45CA-8008-7D6CB927BA1C}"/>
              </a:ext>
            </a:extLst>
          </p:cNvPr>
          <p:cNvSpPr>
            <a:spLocks noGrp="1"/>
          </p:cNvSpPr>
          <p:nvPr>
            <p:ph type="sldNum" sz="quarter" idx="12"/>
          </p:nvPr>
        </p:nvSpPr>
        <p:spPr/>
        <p:txBody>
          <a:bodyPr/>
          <a:lstStyle/>
          <a:p>
            <a:fld id="{0B02C7C3-1F9D-495C-A818-668CCDC0E8E2}" type="slidenum">
              <a:rPr lang="en-US" smtClean="0"/>
              <a:t>2</a:t>
            </a:fld>
            <a:endParaRPr lang="en-US"/>
          </a:p>
        </p:txBody>
      </p:sp>
    </p:spTree>
    <p:extLst>
      <p:ext uri="{BB962C8B-B14F-4D97-AF65-F5344CB8AC3E}">
        <p14:creationId xmlns:p14="http://schemas.microsoft.com/office/powerpoint/2010/main" val="4070509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65FAE-FDEA-41DD-A6FE-A77258F698FC}"/>
              </a:ext>
            </a:extLst>
          </p:cNvPr>
          <p:cNvSpPr>
            <a:spLocks noGrp="1"/>
          </p:cNvSpPr>
          <p:nvPr>
            <p:ph type="title"/>
          </p:nvPr>
        </p:nvSpPr>
        <p:spPr/>
        <p:txBody>
          <a:bodyPr/>
          <a:lstStyle/>
          <a:p>
            <a:r>
              <a:rPr lang="en-US" dirty="0"/>
              <a:t>Addressing</a:t>
            </a:r>
          </a:p>
        </p:txBody>
      </p:sp>
      <p:sp>
        <p:nvSpPr>
          <p:cNvPr id="3" name="Content Placeholder 2">
            <a:extLst>
              <a:ext uri="{FF2B5EF4-FFF2-40B4-BE49-F238E27FC236}">
                <a16:creationId xmlns:a16="http://schemas.microsoft.com/office/drawing/2014/main" id="{B06B9D74-1606-46DE-89C4-7D5022943854}"/>
              </a:ext>
            </a:extLst>
          </p:cNvPr>
          <p:cNvSpPr>
            <a:spLocks noGrp="1"/>
          </p:cNvSpPr>
          <p:nvPr>
            <p:ph idx="1"/>
          </p:nvPr>
        </p:nvSpPr>
        <p:spPr>
          <a:xfrm>
            <a:off x="628650" y="1825625"/>
            <a:ext cx="2834271" cy="4351338"/>
          </a:xfrm>
        </p:spPr>
        <p:txBody>
          <a:bodyPr>
            <a:normAutofit/>
          </a:bodyPr>
          <a:lstStyle/>
          <a:p>
            <a:r>
              <a:rPr lang="en-US" sz="1800" dirty="0"/>
              <a:t>Addressing allows the network elements to send to the correct destination.</a:t>
            </a:r>
          </a:p>
          <a:p>
            <a:r>
              <a:rPr lang="en-US" sz="1800" dirty="0"/>
              <a:t>It’s very similar to writing an address.</a:t>
            </a:r>
          </a:p>
          <a:p>
            <a:r>
              <a:rPr lang="en-US" sz="1800" dirty="0"/>
              <a:t>Different protocols use different kinds of addresses.</a:t>
            </a:r>
          </a:p>
          <a:p>
            <a:r>
              <a:rPr lang="en-US" sz="1800" dirty="0"/>
              <a:t>Part of the envelope analogy also lets us explore the concepts of </a:t>
            </a:r>
            <a:r>
              <a:rPr lang="en-US" sz="1800" b="1" dirty="0"/>
              <a:t>encapsulation</a:t>
            </a:r>
            <a:r>
              <a:rPr lang="en-US" sz="1800" dirty="0"/>
              <a:t>!</a:t>
            </a:r>
          </a:p>
        </p:txBody>
      </p:sp>
      <p:sp>
        <p:nvSpPr>
          <p:cNvPr id="4" name="Slide Number Placeholder 3">
            <a:extLst>
              <a:ext uri="{FF2B5EF4-FFF2-40B4-BE49-F238E27FC236}">
                <a16:creationId xmlns:a16="http://schemas.microsoft.com/office/drawing/2014/main" id="{9A5D930B-A495-4236-9EF0-2AFDC1A3D3AE}"/>
              </a:ext>
            </a:extLst>
          </p:cNvPr>
          <p:cNvSpPr>
            <a:spLocks noGrp="1"/>
          </p:cNvSpPr>
          <p:nvPr>
            <p:ph type="sldNum" sz="quarter" idx="12"/>
          </p:nvPr>
        </p:nvSpPr>
        <p:spPr/>
        <p:txBody>
          <a:bodyPr/>
          <a:lstStyle/>
          <a:p>
            <a:fld id="{0B02C7C3-1F9D-495C-A818-668CCDC0E8E2}" type="slidenum">
              <a:rPr lang="en-US" smtClean="0"/>
              <a:t>20</a:t>
            </a:fld>
            <a:endParaRPr lang="en-US"/>
          </a:p>
        </p:txBody>
      </p:sp>
      <p:sp>
        <p:nvSpPr>
          <p:cNvPr id="5" name="Rectangle 4">
            <a:extLst>
              <a:ext uri="{FF2B5EF4-FFF2-40B4-BE49-F238E27FC236}">
                <a16:creationId xmlns:a16="http://schemas.microsoft.com/office/drawing/2014/main" id="{5EACCBAF-2A26-4F66-95C2-6F85802887DC}"/>
              </a:ext>
            </a:extLst>
          </p:cNvPr>
          <p:cNvSpPr/>
          <p:nvPr/>
        </p:nvSpPr>
        <p:spPr>
          <a:xfrm>
            <a:off x="3707376" y="1227404"/>
            <a:ext cx="2347943" cy="4949559"/>
          </a:xfrm>
          <a:prstGeom prst="rect">
            <a:avLst/>
          </a:prstGeom>
          <a:solidFill>
            <a:schemeClr val="accent4">
              <a:lumMod val="20000"/>
              <a:lumOff val="8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93D33A5E-2027-4E7C-B1AD-11AEB8618796}"/>
              </a:ext>
            </a:extLst>
          </p:cNvPr>
          <p:cNvSpPr txBox="1"/>
          <p:nvPr/>
        </p:nvSpPr>
        <p:spPr>
          <a:xfrm>
            <a:off x="4902439" y="1276905"/>
            <a:ext cx="1152880" cy="369332"/>
          </a:xfrm>
          <a:prstGeom prst="rect">
            <a:avLst/>
          </a:prstGeom>
          <a:noFill/>
        </p:spPr>
        <p:txBody>
          <a:bodyPr wrap="none" rtlCol="0">
            <a:spAutoFit/>
          </a:bodyPr>
          <a:lstStyle/>
          <a:p>
            <a:r>
              <a:rPr lang="en-US" dirty="0"/>
              <a:t>920-1192</a:t>
            </a:r>
          </a:p>
        </p:txBody>
      </p:sp>
      <p:sp>
        <p:nvSpPr>
          <p:cNvPr id="7" name="TextBox 6">
            <a:extLst>
              <a:ext uri="{FF2B5EF4-FFF2-40B4-BE49-F238E27FC236}">
                <a16:creationId xmlns:a16="http://schemas.microsoft.com/office/drawing/2014/main" id="{F834169E-1939-4675-AE0A-0C66C671D91B}"/>
              </a:ext>
            </a:extLst>
          </p:cNvPr>
          <p:cNvSpPr txBox="1"/>
          <p:nvPr/>
        </p:nvSpPr>
        <p:spPr>
          <a:xfrm>
            <a:off x="5586403" y="1781173"/>
            <a:ext cx="461665" cy="2169825"/>
          </a:xfrm>
          <a:prstGeom prst="rect">
            <a:avLst/>
          </a:prstGeom>
          <a:noFill/>
        </p:spPr>
        <p:txBody>
          <a:bodyPr vert="eaVert" wrap="none" rtlCol="0">
            <a:spAutoFit/>
          </a:bodyPr>
          <a:lstStyle/>
          <a:p>
            <a:r>
              <a:rPr lang="ja-JP" altLang="en-US" dirty="0"/>
              <a:t>石川県金沢市角間町</a:t>
            </a:r>
            <a:endParaRPr lang="en-US" dirty="0"/>
          </a:p>
        </p:txBody>
      </p:sp>
      <p:sp>
        <p:nvSpPr>
          <p:cNvPr id="8" name="TextBox 7">
            <a:extLst>
              <a:ext uri="{FF2B5EF4-FFF2-40B4-BE49-F238E27FC236}">
                <a16:creationId xmlns:a16="http://schemas.microsoft.com/office/drawing/2014/main" id="{2E51F8CD-CA95-410F-A4CA-706CD6E10548}"/>
              </a:ext>
            </a:extLst>
          </p:cNvPr>
          <p:cNvSpPr txBox="1"/>
          <p:nvPr/>
        </p:nvSpPr>
        <p:spPr>
          <a:xfrm>
            <a:off x="5288854" y="2013287"/>
            <a:ext cx="461665" cy="3849772"/>
          </a:xfrm>
          <a:prstGeom prst="rect">
            <a:avLst/>
          </a:prstGeom>
          <a:noFill/>
        </p:spPr>
        <p:txBody>
          <a:bodyPr vert="eaVert" wrap="none" rtlCol="0">
            <a:spAutoFit/>
          </a:bodyPr>
          <a:lstStyle/>
          <a:p>
            <a:r>
              <a:rPr lang="ja-JP" altLang="en-US" dirty="0"/>
              <a:t>金沢大学　学術メディア創成センター</a:t>
            </a:r>
            <a:endParaRPr lang="en-US" dirty="0"/>
          </a:p>
        </p:txBody>
      </p:sp>
      <p:sp>
        <p:nvSpPr>
          <p:cNvPr id="9" name="TextBox 8">
            <a:extLst>
              <a:ext uri="{FF2B5EF4-FFF2-40B4-BE49-F238E27FC236}">
                <a16:creationId xmlns:a16="http://schemas.microsoft.com/office/drawing/2014/main" id="{E1B71118-B638-4696-BCBF-C1FB7078BDA5}"/>
              </a:ext>
            </a:extLst>
          </p:cNvPr>
          <p:cNvSpPr txBox="1"/>
          <p:nvPr/>
        </p:nvSpPr>
        <p:spPr>
          <a:xfrm>
            <a:off x="4678414" y="2563196"/>
            <a:ext cx="461665" cy="1921360"/>
          </a:xfrm>
          <a:prstGeom prst="rect">
            <a:avLst/>
          </a:prstGeom>
          <a:noFill/>
        </p:spPr>
        <p:txBody>
          <a:bodyPr vert="eaVert" wrap="none" rtlCol="0">
            <a:spAutoFit/>
          </a:bodyPr>
          <a:lstStyle/>
          <a:p>
            <a:r>
              <a:rPr lang="ja-JP" altLang="en-US" dirty="0"/>
              <a:t>角間　あざみ　様</a:t>
            </a:r>
            <a:endParaRPr lang="en-US" dirty="0"/>
          </a:p>
        </p:txBody>
      </p:sp>
      <p:sp>
        <p:nvSpPr>
          <p:cNvPr id="10" name="Rectangle 9">
            <a:extLst>
              <a:ext uri="{FF2B5EF4-FFF2-40B4-BE49-F238E27FC236}">
                <a16:creationId xmlns:a16="http://schemas.microsoft.com/office/drawing/2014/main" id="{123ACF92-3F30-416B-9AAA-5BFD8A5C9F9E}"/>
              </a:ext>
            </a:extLst>
          </p:cNvPr>
          <p:cNvSpPr/>
          <p:nvPr/>
        </p:nvSpPr>
        <p:spPr>
          <a:xfrm>
            <a:off x="6289634" y="1227404"/>
            <a:ext cx="2347943" cy="4949559"/>
          </a:xfrm>
          <a:prstGeom prst="rect">
            <a:avLst/>
          </a:prstGeom>
          <a:solidFill>
            <a:schemeClr val="accent4">
              <a:lumMod val="20000"/>
              <a:lumOff val="8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EAC095A-2ECE-46C0-B475-194175FF7BB3}"/>
              </a:ext>
            </a:extLst>
          </p:cNvPr>
          <p:cNvSpPr txBox="1"/>
          <p:nvPr/>
        </p:nvSpPr>
        <p:spPr>
          <a:xfrm>
            <a:off x="6352868" y="3429000"/>
            <a:ext cx="2222083" cy="369332"/>
          </a:xfrm>
          <a:prstGeom prst="rect">
            <a:avLst/>
          </a:prstGeom>
          <a:noFill/>
        </p:spPr>
        <p:txBody>
          <a:bodyPr vert="horz" wrap="none" rtlCol="0">
            <a:spAutoFit/>
          </a:bodyPr>
          <a:lstStyle/>
          <a:p>
            <a:r>
              <a:rPr lang="en-US" altLang="ja-JP" dirty="0"/>
              <a:t>EMI</a:t>
            </a:r>
            <a:r>
              <a:rPr lang="ja-JP" altLang="en-US" dirty="0"/>
              <a:t>　角間あざみ　様</a:t>
            </a:r>
            <a:endParaRPr lang="en-US" dirty="0"/>
          </a:p>
        </p:txBody>
      </p:sp>
      <p:sp>
        <p:nvSpPr>
          <p:cNvPr id="15" name="TextBox 14">
            <a:extLst>
              <a:ext uri="{FF2B5EF4-FFF2-40B4-BE49-F238E27FC236}">
                <a16:creationId xmlns:a16="http://schemas.microsoft.com/office/drawing/2014/main" id="{725CB409-3619-4580-BA44-2E4832001A69}"/>
              </a:ext>
            </a:extLst>
          </p:cNvPr>
          <p:cNvSpPr txBox="1"/>
          <p:nvPr/>
        </p:nvSpPr>
        <p:spPr>
          <a:xfrm>
            <a:off x="6577883" y="669820"/>
            <a:ext cx="1771446" cy="523220"/>
          </a:xfrm>
          <a:prstGeom prst="rect">
            <a:avLst/>
          </a:prstGeom>
          <a:noFill/>
        </p:spPr>
        <p:txBody>
          <a:bodyPr wrap="none" rtlCol="0">
            <a:spAutoFit/>
          </a:bodyPr>
          <a:lstStyle/>
          <a:p>
            <a:pPr algn="ctr"/>
            <a:r>
              <a:rPr lang="en-US" sz="1400" dirty="0"/>
              <a:t>Locally (in-campus)</a:t>
            </a:r>
            <a:br>
              <a:rPr lang="en-US" sz="1400" dirty="0"/>
            </a:br>
            <a:r>
              <a:rPr lang="en-US" sz="1400" dirty="0"/>
              <a:t>addressed envelope</a:t>
            </a:r>
          </a:p>
        </p:txBody>
      </p:sp>
      <p:sp>
        <p:nvSpPr>
          <p:cNvPr id="16" name="TextBox 15">
            <a:extLst>
              <a:ext uri="{FF2B5EF4-FFF2-40B4-BE49-F238E27FC236}">
                <a16:creationId xmlns:a16="http://schemas.microsoft.com/office/drawing/2014/main" id="{F7C4A8AC-DFC9-44F1-BEA1-0D6C8EA24EC6}"/>
              </a:ext>
            </a:extLst>
          </p:cNvPr>
          <p:cNvSpPr txBox="1"/>
          <p:nvPr/>
        </p:nvSpPr>
        <p:spPr>
          <a:xfrm>
            <a:off x="3902748" y="720140"/>
            <a:ext cx="1957202" cy="369332"/>
          </a:xfrm>
          <a:prstGeom prst="rect">
            <a:avLst/>
          </a:prstGeom>
          <a:noFill/>
        </p:spPr>
        <p:txBody>
          <a:bodyPr wrap="none" rtlCol="0">
            <a:spAutoFit/>
          </a:bodyPr>
          <a:lstStyle/>
          <a:p>
            <a:pPr algn="ctr"/>
            <a:r>
              <a:rPr lang="en-US" dirty="0"/>
              <a:t>Postal addressing</a:t>
            </a:r>
          </a:p>
        </p:txBody>
      </p:sp>
    </p:spTree>
    <p:extLst>
      <p:ext uri="{BB962C8B-B14F-4D97-AF65-F5344CB8AC3E}">
        <p14:creationId xmlns:p14="http://schemas.microsoft.com/office/powerpoint/2010/main" val="30275914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77B3387-AF99-4929-8394-7639F2B9FD63}"/>
              </a:ext>
            </a:extLst>
          </p:cNvPr>
          <p:cNvSpPr>
            <a:spLocks noGrp="1"/>
          </p:cNvSpPr>
          <p:nvPr>
            <p:ph type="title"/>
          </p:nvPr>
        </p:nvSpPr>
        <p:spPr/>
        <p:txBody>
          <a:bodyPr/>
          <a:lstStyle/>
          <a:p>
            <a:r>
              <a:rPr lang="en-US" dirty="0"/>
              <a:t>Encapsulation</a:t>
            </a:r>
          </a:p>
        </p:txBody>
      </p:sp>
      <p:sp>
        <p:nvSpPr>
          <p:cNvPr id="4" name="Slide Number Placeholder 3">
            <a:extLst>
              <a:ext uri="{FF2B5EF4-FFF2-40B4-BE49-F238E27FC236}">
                <a16:creationId xmlns:a16="http://schemas.microsoft.com/office/drawing/2014/main" id="{776E972D-B831-4F6B-9F7D-369070428F26}"/>
              </a:ext>
            </a:extLst>
          </p:cNvPr>
          <p:cNvSpPr>
            <a:spLocks noGrp="1"/>
          </p:cNvSpPr>
          <p:nvPr>
            <p:ph type="sldNum" sz="quarter" idx="12"/>
          </p:nvPr>
        </p:nvSpPr>
        <p:spPr/>
        <p:txBody>
          <a:bodyPr/>
          <a:lstStyle/>
          <a:p>
            <a:fld id="{0B02C7C3-1F9D-495C-A818-668CCDC0E8E2}" type="slidenum">
              <a:rPr lang="en-US" smtClean="0"/>
              <a:t>21</a:t>
            </a:fld>
            <a:endParaRPr lang="en-US"/>
          </a:p>
        </p:txBody>
      </p:sp>
      <p:sp>
        <p:nvSpPr>
          <p:cNvPr id="7" name="Rectangle 6">
            <a:extLst>
              <a:ext uri="{FF2B5EF4-FFF2-40B4-BE49-F238E27FC236}">
                <a16:creationId xmlns:a16="http://schemas.microsoft.com/office/drawing/2014/main" id="{0365B385-78D5-4DCF-9BFC-D60239CF2657}"/>
              </a:ext>
            </a:extLst>
          </p:cNvPr>
          <p:cNvSpPr/>
          <p:nvPr/>
        </p:nvSpPr>
        <p:spPr>
          <a:xfrm>
            <a:off x="363867" y="2374357"/>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a:t>
            </a:r>
          </a:p>
        </p:txBody>
      </p:sp>
      <p:sp>
        <p:nvSpPr>
          <p:cNvPr id="8" name="Rectangle 7">
            <a:extLst>
              <a:ext uri="{FF2B5EF4-FFF2-40B4-BE49-F238E27FC236}">
                <a16:creationId xmlns:a16="http://schemas.microsoft.com/office/drawing/2014/main" id="{E53C09FA-45BC-4A32-BA3E-BF83E2D28D09}"/>
              </a:ext>
            </a:extLst>
          </p:cNvPr>
          <p:cNvSpPr/>
          <p:nvPr/>
        </p:nvSpPr>
        <p:spPr>
          <a:xfrm>
            <a:off x="363867" y="3283571"/>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a:t>
            </a:r>
          </a:p>
        </p:txBody>
      </p:sp>
      <p:pic>
        <p:nvPicPr>
          <p:cNvPr id="9" name="Graphic 8">
            <a:extLst>
              <a:ext uri="{FF2B5EF4-FFF2-40B4-BE49-F238E27FC236}">
                <a16:creationId xmlns:a16="http://schemas.microsoft.com/office/drawing/2014/main" id="{1AAB0AA9-642D-44D3-BFC9-6C87441FE5A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97912" y="1402030"/>
            <a:ext cx="459106" cy="491436"/>
          </a:xfrm>
          <a:prstGeom prst="rect">
            <a:avLst/>
          </a:prstGeom>
        </p:spPr>
      </p:pic>
      <p:sp>
        <p:nvSpPr>
          <p:cNvPr id="10" name="Arrow: Up-Down 9">
            <a:extLst>
              <a:ext uri="{FF2B5EF4-FFF2-40B4-BE49-F238E27FC236}">
                <a16:creationId xmlns:a16="http://schemas.microsoft.com/office/drawing/2014/main" id="{41D1402E-CE5E-4874-876E-B05333A0D34D}"/>
              </a:ext>
            </a:extLst>
          </p:cNvPr>
          <p:cNvSpPr/>
          <p:nvPr/>
        </p:nvSpPr>
        <p:spPr>
          <a:xfrm>
            <a:off x="1009478" y="2011559"/>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Up-Down 10">
            <a:extLst>
              <a:ext uri="{FF2B5EF4-FFF2-40B4-BE49-F238E27FC236}">
                <a16:creationId xmlns:a16="http://schemas.microsoft.com/office/drawing/2014/main" id="{4109CD32-6A26-4D64-9F3D-691695099E04}"/>
              </a:ext>
            </a:extLst>
          </p:cNvPr>
          <p:cNvSpPr/>
          <p:nvPr/>
        </p:nvSpPr>
        <p:spPr>
          <a:xfrm>
            <a:off x="1009478" y="2920773"/>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Up-Down 11">
            <a:extLst>
              <a:ext uri="{FF2B5EF4-FFF2-40B4-BE49-F238E27FC236}">
                <a16:creationId xmlns:a16="http://schemas.microsoft.com/office/drawing/2014/main" id="{07C1BD82-187F-4628-8B2B-3B29D70D21AB}"/>
              </a:ext>
            </a:extLst>
          </p:cNvPr>
          <p:cNvSpPr/>
          <p:nvPr/>
        </p:nvSpPr>
        <p:spPr>
          <a:xfrm>
            <a:off x="1009478" y="3829987"/>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6FA5E84-5868-4528-9179-FB5394B2F5E0}"/>
              </a:ext>
            </a:extLst>
          </p:cNvPr>
          <p:cNvSpPr/>
          <p:nvPr/>
        </p:nvSpPr>
        <p:spPr>
          <a:xfrm>
            <a:off x="363867" y="4187635"/>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a:t>
            </a:r>
          </a:p>
        </p:txBody>
      </p:sp>
      <p:sp>
        <p:nvSpPr>
          <p:cNvPr id="14" name="Arrow: Up-Down 13">
            <a:extLst>
              <a:ext uri="{FF2B5EF4-FFF2-40B4-BE49-F238E27FC236}">
                <a16:creationId xmlns:a16="http://schemas.microsoft.com/office/drawing/2014/main" id="{066CF31E-0F19-47D4-B192-D8FE6DBD7AA5}"/>
              </a:ext>
            </a:extLst>
          </p:cNvPr>
          <p:cNvSpPr/>
          <p:nvPr/>
        </p:nvSpPr>
        <p:spPr>
          <a:xfrm>
            <a:off x="1009478" y="4734051"/>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B93AB6D-3F99-4CB0-B2F3-6A3CF5A1BCAF}"/>
              </a:ext>
            </a:extLst>
          </p:cNvPr>
          <p:cNvSpPr/>
          <p:nvPr/>
        </p:nvSpPr>
        <p:spPr>
          <a:xfrm>
            <a:off x="7905750" y="2401291"/>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16" name="Rectangle 15">
            <a:extLst>
              <a:ext uri="{FF2B5EF4-FFF2-40B4-BE49-F238E27FC236}">
                <a16:creationId xmlns:a16="http://schemas.microsoft.com/office/drawing/2014/main" id="{E4B18363-AADC-480F-B10E-191F0356F526}"/>
              </a:ext>
            </a:extLst>
          </p:cNvPr>
          <p:cNvSpPr/>
          <p:nvPr/>
        </p:nvSpPr>
        <p:spPr>
          <a:xfrm>
            <a:off x="7905750" y="3310505"/>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20" name="Rectangle 19">
            <a:extLst>
              <a:ext uri="{FF2B5EF4-FFF2-40B4-BE49-F238E27FC236}">
                <a16:creationId xmlns:a16="http://schemas.microsoft.com/office/drawing/2014/main" id="{496AD812-BC2D-4FB7-BA4C-240BC006467F}"/>
              </a:ext>
            </a:extLst>
          </p:cNvPr>
          <p:cNvSpPr/>
          <p:nvPr/>
        </p:nvSpPr>
        <p:spPr>
          <a:xfrm>
            <a:off x="7905750" y="4222992"/>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26" name="Rectangle 25">
            <a:extLst>
              <a:ext uri="{FF2B5EF4-FFF2-40B4-BE49-F238E27FC236}">
                <a16:creationId xmlns:a16="http://schemas.microsoft.com/office/drawing/2014/main" id="{B54887DC-BDBC-43FF-923D-116F9E57875F}"/>
              </a:ext>
            </a:extLst>
          </p:cNvPr>
          <p:cNvSpPr/>
          <p:nvPr/>
        </p:nvSpPr>
        <p:spPr>
          <a:xfrm>
            <a:off x="7905750" y="1487911"/>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28" name="Rectangle 27">
            <a:extLst>
              <a:ext uri="{FF2B5EF4-FFF2-40B4-BE49-F238E27FC236}">
                <a16:creationId xmlns:a16="http://schemas.microsoft.com/office/drawing/2014/main" id="{B4000FC2-484F-4933-947A-CBEE26C27813}"/>
              </a:ext>
            </a:extLst>
          </p:cNvPr>
          <p:cNvSpPr/>
          <p:nvPr/>
        </p:nvSpPr>
        <p:spPr>
          <a:xfrm>
            <a:off x="6501704" y="2401291"/>
            <a:ext cx="1404046" cy="40555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App-Header</a:t>
            </a:r>
          </a:p>
        </p:txBody>
      </p:sp>
      <p:sp>
        <p:nvSpPr>
          <p:cNvPr id="29" name="Rectangle 28">
            <a:extLst>
              <a:ext uri="{FF2B5EF4-FFF2-40B4-BE49-F238E27FC236}">
                <a16:creationId xmlns:a16="http://schemas.microsoft.com/office/drawing/2014/main" id="{74608490-F7A7-437A-8F85-B14532384142}"/>
              </a:ext>
            </a:extLst>
          </p:cNvPr>
          <p:cNvSpPr/>
          <p:nvPr/>
        </p:nvSpPr>
        <p:spPr>
          <a:xfrm>
            <a:off x="6501704" y="3310505"/>
            <a:ext cx="1404046" cy="40555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App-Header</a:t>
            </a:r>
          </a:p>
        </p:txBody>
      </p:sp>
      <p:sp>
        <p:nvSpPr>
          <p:cNvPr id="30" name="Rectangle 29">
            <a:extLst>
              <a:ext uri="{FF2B5EF4-FFF2-40B4-BE49-F238E27FC236}">
                <a16:creationId xmlns:a16="http://schemas.microsoft.com/office/drawing/2014/main" id="{79C91160-DFF7-44FF-8E67-7273172BB008}"/>
              </a:ext>
            </a:extLst>
          </p:cNvPr>
          <p:cNvSpPr/>
          <p:nvPr/>
        </p:nvSpPr>
        <p:spPr>
          <a:xfrm>
            <a:off x="6501704" y="4222992"/>
            <a:ext cx="1404046" cy="40555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App-Header</a:t>
            </a:r>
          </a:p>
        </p:txBody>
      </p:sp>
      <p:sp>
        <p:nvSpPr>
          <p:cNvPr id="33" name="Rectangle 32">
            <a:extLst>
              <a:ext uri="{FF2B5EF4-FFF2-40B4-BE49-F238E27FC236}">
                <a16:creationId xmlns:a16="http://schemas.microsoft.com/office/drawing/2014/main" id="{AA44EB44-EF0F-4FE3-966C-DE318B9B00EB}"/>
              </a:ext>
            </a:extLst>
          </p:cNvPr>
          <p:cNvSpPr/>
          <p:nvPr/>
        </p:nvSpPr>
        <p:spPr>
          <a:xfrm>
            <a:off x="4920676" y="3310505"/>
            <a:ext cx="1581028" cy="4055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t>Transp.-Header</a:t>
            </a:r>
          </a:p>
        </p:txBody>
      </p:sp>
      <p:sp>
        <p:nvSpPr>
          <p:cNvPr id="34" name="Rectangle 33">
            <a:extLst>
              <a:ext uri="{FF2B5EF4-FFF2-40B4-BE49-F238E27FC236}">
                <a16:creationId xmlns:a16="http://schemas.microsoft.com/office/drawing/2014/main" id="{F780C907-06DF-4186-8FAC-04C175C2415E}"/>
              </a:ext>
            </a:extLst>
          </p:cNvPr>
          <p:cNvSpPr/>
          <p:nvPr/>
        </p:nvSpPr>
        <p:spPr>
          <a:xfrm>
            <a:off x="4920676" y="4222992"/>
            <a:ext cx="1581028" cy="4055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t>Transp.-Header</a:t>
            </a:r>
          </a:p>
        </p:txBody>
      </p:sp>
      <p:sp>
        <p:nvSpPr>
          <p:cNvPr id="35" name="Rectangle 34">
            <a:extLst>
              <a:ext uri="{FF2B5EF4-FFF2-40B4-BE49-F238E27FC236}">
                <a16:creationId xmlns:a16="http://schemas.microsoft.com/office/drawing/2014/main" id="{E1E5EBDF-20CC-41C4-836E-6BBCB933709A}"/>
              </a:ext>
            </a:extLst>
          </p:cNvPr>
          <p:cNvSpPr/>
          <p:nvPr/>
        </p:nvSpPr>
        <p:spPr>
          <a:xfrm>
            <a:off x="363867" y="5091699"/>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a:t>
            </a:r>
          </a:p>
        </p:txBody>
      </p:sp>
      <p:sp>
        <p:nvSpPr>
          <p:cNvPr id="36" name="Rectangle 35">
            <a:extLst>
              <a:ext uri="{FF2B5EF4-FFF2-40B4-BE49-F238E27FC236}">
                <a16:creationId xmlns:a16="http://schemas.microsoft.com/office/drawing/2014/main" id="{63DA6E28-4BBC-46E6-902D-4705797E9AC8}"/>
              </a:ext>
            </a:extLst>
          </p:cNvPr>
          <p:cNvSpPr/>
          <p:nvPr/>
        </p:nvSpPr>
        <p:spPr>
          <a:xfrm>
            <a:off x="363867" y="6000913"/>
            <a:ext cx="1538994" cy="45942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a:t>
            </a:r>
          </a:p>
        </p:txBody>
      </p:sp>
      <p:sp>
        <p:nvSpPr>
          <p:cNvPr id="37" name="Arrow: Up-Down 36">
            <a:extLst>
              <a:ext uri="{FF2B5EF4-FFF2-40B4-BE49-F238E27FC236}">
                <a16:creationId xmlns:a16="http://schemas.microsoft.com/office/drawing/2014/main" id="{89D392F3-4359-47B3-A552-AD2B9DA871CD}"/>
              </a:ext>
            </a:extLst>
          </p:cNvPr>
          <p:cNvSpPr/>
          <p:nvPr/>
        </p:nvSpPr>
        <p:spPr>
          <a:xfrm>
            <a:off x="1009478" y="5638115"/>
            <a:ext cx="235974" cy="270656"/>
          </a:xfrm>
          <a:prstGeom prst="upDownArrow">
            <a:avLst>
              <a:gd name="adj1" fmla="val 50000"/>
              <a:gd name="adj2" fmla="val 3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2" name="Group 71">
            <a:extLst>
              <a:ext uri="{FF2B5EF4-FFF2-40B4-BE49-F238E27FC236}">
                <a16:creationId xmlns:a16="http://schemas.microsoft.com/office/drawing/2014/main" id="{3083DE10-0BAB-4A0E-AE7D-478C4F6C4004}"/>
              </a:ext>
            </a:extLst>
          </p:cNvPr>
          <p:cNvGrpSpPr/>
          <p:nvPr/>
        </p:nvGrpSpPr>
        <p:grpSpPr>
          <a:xfrm>
            <a:off x="3456054" y="5945187"/>
            <a:ext cx="3747673" cy="547687"/>
            <a:chOff x="3516783" y="5945187"/>
            <a:chExt cx="3747673" cy="547687"/>
          </a:xfrm>
        </p:grpSpPr>
        <p:grpSp>
          <p:nvGrpSpPr>
            <p:cNvPr id="47" name="Group 46">
              <a:extLst>
                <a:ext uri="{FF2B5EF4-FFF2-40B4-BE49-F238E27FC236}">
                  <a16:creationId xmlns:a16="http://schemas.microsoft.com/office/drawing/2014/main" id="{98658EDD-4C0C-4CE4-A192-6AE1CAEF5669}"/>
                </a:ext>
              </a:extLst>
            </p:cNvPr>
            <p:cNvGrpSpPr/>
            <p:nvPr/>
          </p:nvGrpSpPr>
          <p:grpSpPr>
            <a:xfrm>
              <a:off x="3516783" y="5945187"/>
              <a:ext cx="845371" cy="547687"/>
              <a:chOff x="3419220" y="2336006"/>
              <a:chExt cx="845371" cy="852488"/>
            </a:xfrm>
          </p:grpSpPr>
          <p:sp>
            <p:nvSpPr>
              <p:cNvPr id="48" name="Freeform: Shape 47">
                <a:extLst>
                  <a:ext uri="{FF2B5EF4-FFF2-40B4-BE49-F238E27FC236}">
                    <a16:creationId xmlns:a16="http://schemas.microsoft.com/office/drawing/2014/main" id="{0A779F73-4399-47FF-AE9F-BC3904771895}"/>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63F6919C-058B-4A94-8871-F01A44DC86EF}"/>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1C86833F-E14E-4FD3-90DC-A35586E3AF0E}"/>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1" name="Group 50">
              <a:extLst>
                <a:ext uri="{FF2B5EF4-FFF2-40B4-BE49-F238E27FC236}">
                  <a16:creationId xmlns:a16="http://schemas.microsoft.com/office/drawing/2014/main" id="{B7DF5EC0-2EC6-4CEF-872A-D3F0D9B93E68}"/>
                </a:ext>
              </a:extLst>
            </p:cNvPr>
            <p:cNvGrpSpPr/>
            <p:nvPr/>
          </p:nvGrpSpPr>
          <p:grpSpPr>
            <a:xfrm>
              <a:off x="4354491" y="5945187"/>
              <a:ext cx="400389" cy="547687"/>
              <a:chOff x="3419220" y="2336006"/>
              <a:chExt cx="845371" cy="852488"/>
            </a:xfrm>
          </p:grpSpPr>
          <p:sp>
            <p:nvSpPr>
              <p:cNvPr id="52" name="Freeform: Shape 51">
                <a:extLst>
                  <a:ext uri="{FF2B5EF4-FFF2-40B4-BE49-F238E27FC236}">
                    <a16:creationId xmlns:a16="http://schemas.microsoft.com/office/drawing/2014/main" id="{EC0D7B8D-0608-48CA-A30B-F30313268913}"/>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23FC1409-4F56-48E0-84A6-25BA6E0D991E}"/>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7BD96FE6-5637-4EC0-A913-2B42DE5BF249}"/>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BCAA9087-411C-4626-8459-A52EE68C373F}"/>
                </a:ext>
              </a:extLst>
            </p:cNvPr>
            <p:cNvGrpSpPr/>
            <p:nvPr/>
          </p:nvGrpSpPr>
          <p:grpSpPr>
            <a:xfrm>
              <a:off x="4761967" y="5945187"/>
              <a:ext cx="845371" cy="547687"/>
              <a:chOff x="3419220" y="2336006"/>
              <a:chExt cx="845371" cy="852488"/>
            </a:xfrm>
          </p:grpSpPr>
          <p:sp>
            <p:nvSpPr>
              <p:cNvPr id="56" name="Freeform: Shape 55">
                <a:extLst>
                  <a:ext uri="{FF2B5EF4-FFF2-40B4-BE49-F238E27FC236}">
                    <a16:creationId xmlns:a16="http://schemas.microsoft.com/office/drawing/2014/main" id="{674CC0E5-CDC5-4C75-877C-4E069718BB7C}"/>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49B05E2A-EC15-480D-99FA-680819E31489}"/>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5EFDB49E-FFAD-4E26-846A-9F7179A89BAA}"/>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9" name="Group 58">
              <a:extLst>
                <a:ext uri="{FF2B5EF4-FFF2-40B4-BE49-F238E27FC236}">
                  <a16:creationId xmlns:a16="http://schemas.microsoft.com/office/drawing/2014/main" id="{6CC1998E-C228-4668-B81A-CFF3BEFE54C2}"/>
                </a:ext>
              </a:extLst>
            </p:cNvPr>
            <p:cNvGrpSpPr/>
            <p:nvPr/>
          </p:nvGrpSpPr>
          <p:grpSpPr>
            <a:xfrm>
              <a:off x="5615803" y="5945187"/>
              <a:ext cx="400389" cy="547687"/>
              <a:chOff x="3419220" y="2336006"/>
              <a:chExt cx="845371" cy="852488"/>
            </a:xfrm>
          </p:grpSpPr>
          <p:sp>
            <p:nvSpPr>
              <p:cNvPr id="60" name="Freeform: Shape 59">
                <a:extLst>
                  <a:ext uri="{FF2B5EF4-FFF2-40B4-BE49-F238E27FC236}">
                    <a16:creationId xmlns:a16="http://schemas.microsoft.com/office/drawing/2014/main" id="{5F3B7CAE-2867-42F3-8B36-6F27A75CAB94}"/>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4CA71EC3-FA45-44B1-A2E4-7B3AB8695C59}"/>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B74E3BE5-954C-4EE2-923B-3A7BEE4536C3}"/>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FC776E08-C4FE-4FFC-8EFD-F40C05F8452A}"/>
                </a:ext>
              </a:extLst>
            </p:cNvPr>
            <p:cNvGrpSpPr/>
            <p:nvPr/>
          </p:nvGrpSpPr>
          <p:grpSpPr>
            <a:xfrm>
              <a:off x="6018800" y="5945187"/>
              <a:ext cx="400389" cy="547687"/>
              <a:chOff x="3419220" y="2336006"/>
              <a:chExt cx="845371" cy="852488"/>
            </a:xfrm>
          </p:grpSpPr>
          <p:sp>
            <p:nvSpPr>
              <p:cNvPr id="64" name="Freeform: Shape 63">
                <a:extLst>
                  <a:ext uri="{FF2B5EF4-FFF2-40B4-BE49-F238E27FC236}">
                    <a16:creationId xmlns:a16="http://schemas.microsoft.com/office/drawing/2014/main" id="{51B2D029-9F01-45F9-830B-B54BAADD4CAE}"/>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id="{82EA9506-637C-483A-AC96-0EFC166E63A9}"/>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CA66587F-84D3-4A5A-A57E-699F19294504}"/>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7" name="Group 66">
              <a:extLst>
                <a:ext uri="{FF2B5EF4-FFF2-40B4-BE49-F238E27FC236}">
                  <a16:creationId xmlns:a16="http://schemas.microsoft.com/office/drawing/2014/main" id="{8EE09765-1DC6-4FE7-A9CA-0185612DBB33}"/>
                </a:ext>
              </a:extLst>
            </p:cNvPr>
            <p:cNvGrpSpPr/>
            <p:nvPr/>
          </p:nvGrpSpPr>
          <p:grpSpPr>
            <a:xfrm>
              <a:off x="6419085" y="5945187"/>
              <a:ext cx="845371" cy="547687"/>
              <a:chOff x="3419220" y="2336006"/>
              <a:chExt cx="845371" cy="852488"/>
            </a:xfrm>
          </p:grpSpPr>
          <p:sp>
            <p:nvSpPr>
              <p:cNvPr id="68" name="Freeform: Shape 67">
                <a:extLst>
                  <a:ext uri="{FF2B5EF4-FFF2-40B4-BE49-F238E27FC236}">
                    <a16:creationId xmlns:a16="http://schemas.microsoft.com/office/drawing/2014/main" id="{D93F5D30-C1E8-4779-941A-5153F0284E2C}"/>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Shape 68">
                <a:extLst>
                  <a:ext uri="{FF2B5EF4-FFF2-40B4-BE49-F238E27FC236}">
                    <a16:creationId xmlns:a16="http://schemas.microsoft.com/office/drawing/2014/main" id="{D0C15449-2A81-4F0F-BBAF-3BCD18E48231}"/>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Shape 69">
                <a:extLst>
                  <a:ext uri="{FF2B5EF4-FFF2-40B4-BE49-F238E27FC236}">
                    <a16:creationId xmlns:a16="http://schemas.microsoft.com/office/drawing/2014/main" id="{12DEEE69-0DE3-4281-AF35-D1CC288856F2}"/>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74" name="Rectangle 73">
            <a:extLst>
              <a:ext uri="{FF2B5EF4-FFF2-40B4-BE49-F238E27FC236}">
                <a16:creationId xmlns:a16="http://schemas.microsoft.com/office/drawing/2014/main" id="{09E5D231-953E-49CE-8DEE-F0BFA64E7BBB}"/>
              </a:ext>
            </a:extLst>
          </p:cNvPr>
          <p:cNvSpPr/>
          <p:nvPr/>
        </p:nvSpPr>
        <p:spPr>
          <a:xfrm>
            <a:off x="3651701" y="4222992"/>
            <a:ext cx="1268974" cy="40555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Net-Header</a:t>
            </a:r>
          </a:p>
        </p:txBody>
      </p:sp>
      <p:grpSp>
        <p:nvGrpSpPr>
          <p:cNvPr id="76" name="Group 75">
            <a:extLst>
              <a:ext uri="{FF2B5EF4-FFF2-40B4-BE49-F238E27FC236}">
                <a16:creationId xmlns:a16="http://schemas.microsoft.com/office/drawing/2014/main" id="{0DE5AB50-DE1A-4493-A320-FEC5BEC19D33}"/>
              </a:ext>
            </a:extLst>
          </p:cNvPr>
          <p:cNvGrpSpPr/>
          <p:nvPr/>
        </p:nvGrpSpPr>
        <p:grpSpPr>
          <a:xfrm>
            <a:off x="2330245" y="5145568"/>
            <a:ext cx="6600641" cy="405555"/>
            <a:chOff x="2330245" y="5145568"/>
            <a:chExt cx="6600641" cy="405555"/>
          </a:xfrm>
        </p:grpSpPr>
        <p:sp>
          <p:nvSpPr>
            <p:cNvPr id="38" name="Rectangle 37">
              <a:extLst>
                <a:ext uri="{FF2B5EF4-FFF2-40B4-BE49-F238E27FC236}">
                  <a16:creationId xmlns:a16="http://schemas.microsoft.com/office/drawing/2014/main" id="{C69ACB61-308E-446D-A947-FE0379EC46F8}"/>
                </a:ext>
              </a:extLst>
            </p:cNvPr>
            <p:cNvSpPr/>
            <p:nvPr/>
          </p:nvSpPr>
          <p:spPr>
            <a:xfrm>
              <a:off x="7905750" y="5145568"/>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39" name="Rectangle 38">
              <a:extLst>
                <a:ext uri="{FF2B5EF4-FFF2-40B4-BE49-F238E27FC236}">
                  <a16:creationId xmlns:a16="http://schemas.microsoft.com/office/drawing/2014/main" id="{4DD2BC76-D9A3-4E85-8D41-D785A1872CA7}"/>
                </a:ext>
              </a:extLst>
            </p:cNvPr>
            <p:cNvSpPr/>
            <p:nvPr/>
          </p:nvSpPr>
          <p:spPr>
            <a:xfrm>
              <a:off x="6501704" y="5145568"/>
              <a:ext cx="1404046" cy="40555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App-Header</a:t>
              </a:r>
            </a:p>
          </p:txBody>
        </p:sp>
        <p:sp>
          <p:nvSpPr>
            <p:cNvPr id="40" name="Rectangle 39">
              <a:extLst>
                <a:ext uri="{FF2B5EF4-FFF2-40B4-BE49-F238E27FC236}">
                  <a16:creationId xmlns:a16="http://schemas.microsoft.com/office/drawing/2014/main" id="{FA283FF3-3BE5-4C50-89FE-FF875007A84D}"/>
                </a:ext>
              </a:extLst>
            </p:cNvPr>
            <p:cNvSpPr/>
            <p:nvPr/>
          </p:nvSpPr>
          <p:spPr>
            <a:xfrm>
              <a:off x="4920676" y="5145568"/>
              <a:ext cx="1581028" cy="4055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t>Transp.-Header</a:t>
              </a:r>
            </a:p>
          </p:txBody>
        </p:sp>
        <p:sp>
          <p:nvSpPr>
            <p:cNvPr id="41" name="Rectangle 40">
              <a:extLst>
                <a:ext uri="{FF2B5EF4-FFF2-40B4-BE49-F238E27FC236}">
                  <a16:creationId xmlns:a16="http://schemas.microsoft.com/office/drawing/2014/main" id="{C843E032-8465-4A3F-86E1-EA771A7A3E74}"/>
                </a:ext>
              </a:extLst>
            </p:cNvPr>
            <p:cNvSpPr/>
            <p:nvPr/>
          </p:nvSpPr>
          <p:spPr>
            <a:xfrm>
              <a:off x="3651701" y="5145568"/>
              <a:ext cx="1268974" cy="40555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Net-Header</a:t>
              </a:r>
            </a:p>
          </p:txBody>
        </p:sp>
        <p:sp>
          <p:nvSpPr>
            <p:cNvPr id="75" name="Rectangle 74">
              <a:extLst>
                <a:ext uri="{FF2B5EF4-FFF2-40B4-BE49-F238E27FC236}">
                  <a16:creationId xmlns:a16="http://schemas.microsoft.com/office/drawing/2014/main" id="{DB4FCEA9-5CA8-4746-BA9B-5F84530D16FF}"/>
                </a:ext>
              </a:extLst>
            </p:cNvPr>
            <p:cNvSpPr/>
            <p:nvPr/>
          </p:nvSpPr>
          <p:spPr>
            <a:xfrm>
              <a:off x="2330245" y="5145568"/>
              <a:ext cx="1321455" cy="40555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dirty="0">
                  <a:solidFill>
                    <a:schemeClr val="tx1"/>
                  </a:solidFill>
                </a:rPr>
                <a:t>Link-Header</a:t>
              </a:r>
            </a:p>
          </p:txBody>
        </p:sp>
      </p:grpSp>
    </p:spTree>
    <p:extLst>
      <p:ext uri="{BB962C8B-B14F-4D97-AF65-F5344CB8AC3E}">
        <p14:creationId xmlns:p14="http://schemas.microsoft.com/office/powerpoint/2010/main" val="21191540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C81C-87AA-4426-9206-A8993DC405E1}"/>
              </a:ext>
            </a:extLst>
          </p:cNvPr>
          <p:cNvSpPr>
            <a:spLocks noGrp="1"/>
          </p:cNvSpPr>
          <p:nvPr>
            <p:ph type="title"/>
          </p:nvPr>
        </p:nvSpPr>
        <p:spPr/>
        <p:txBody>
          <a:bodyPr/>
          <a:lstStyle/>
          <a:p>
            <a:r>
              <a:rPr lang="en-US" dirty="0"/>
              <a:t>Signal Modulation</a:t>
            </a:r>
          </a:p>
        </p:txBody>
      </p:sp>
      <p:sp>
        <p:nvSpPr>
          <p:cNvPr id="4" name="Slide Number Placeholder 3">
            <a:extLst>
              <a:ext uri="{FF2B5EF4-FFF2-40B4-BE49-F238E27FC236}">
                <a16:creationId xmlns:a16="http://schemas.microsoft.com/office/drawing/2014/main" id="{A30AE1B2-3626-4779-996A-131CF1CEE6CF}"/>
              </a:ext>
            </a:extLst>
          </p:cNvPr>
          <p:cNvSpPr>
            <a:spLocks noGrp="1"/>
          </p:cNvSpPr>
          <p:nvPr>
            <p:ph type="sldNum" sz="quarter" idx="12"/>
          </p:nvPr>
        </p:nvSpPr>
        <p:spPr/>
        <p:txBody>
          <a:bodyPr/>
          <a:lstStyle/>
          <a:p>
            <a:fld id="{0B02C7C3-1F9D-495C-A818-668CCDC0E8E2}" type="slidenum">
              <a:rPr lang="en-US" smtClean="0"/>
              <a:t>22</a:t>
            </a:fld>
            <a:endParaRPr lang="en-US"/>
          </a:p>
        </p:txBody>
      </p:sp>
      <p:grpSp>
        <p:nvGrpSpPr>
          <p:cNvPr id="37" name="Group 36">
            <a:extLst>
              <a:ext uri="{FF2B5EF4-FFF2-40B4-BE49-F238E27FC236}">
                <a16:creationId xmlns:a16="http://schemas.microsoft.com/office/drawing/2014/main" id="{A326C2FD-D1E1-46E1-AB2F-DF54D3D5B6D1}"/>
              </a:ext>
            </a:extLst>
          </p:cNvPr>
          <p:cNvGrpSpPr/>
          <p:nvPr/>
        </p:nvGrpSpPr>
        <p:grpSpPr>
          <a:xfrm>
            <a:off x="2698164" y="4973939"/>
            <a:ext cx="3747673" cy="547687"/>
            <a:chOff x="4950327" y="3201989"/>
            <a:chExt cx="3747673" cy="547687"/>
          </a:xfrm>
        </p:grpSpPr>
        <p:grpSp>
          <p:nvGrpSpPr>
            <p:cNvPr id="7" name="Group 6">
              <a:extLst>
                <a:ext uri="{FF2B5EF4-FFF2-40B4-BE49-F238E27FC236}">
                  <a16:creationId xmlns:a16="http://schemas.microsoft.com/office/drawing/2014/main" id="{F2AB4803-C352-44D3-A739-1DC3F2582AB4}"/>
                </a:ext>
              </a:extLst>
            </p:cNvPr>
            <p:cNvGrpSpPr/>
            <p:nvPr/>
          </p:nvGrpSpPr>
          <p:grpSpPr>
            <a:xfrm>
              <a:off x="4950327" y="3201989"/>
              <a:ext cx="845371" cy="547687"/>
              <a:chOff x="3419220" y="2336006"/>
              <a:chExt cx="845371" cy="852488"/>
            </a:xfrm>
          </p:grpSpPr>
          <p:sp>
            <p:nvSpPr>
              <p:cNvPr id="8" name="Freeform: Shape 7">
                <a:extLst>
                  <a:ext uri="{FF2B5EF4-FFF2-40B4-BE49-F238E27FC236}">
                    <a16:creationId xmlns:a16="http://schemas.microsoft.com/office/drawing/2014/main" id="{663564AB-D39D-49B9-9C2B-1B404E4555D7}"/>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F2314218-212C-4FDE-A4C1-EA99B432E9B7}"/>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CC6628A-EE4E-44E9-8047-BD2060071453}"/>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299EBA03-277B-4EE4-9B01-4EA453926396}"/>
                </a:ext>
              </a:extLst>
            </p:cNvPr>
            <p:cNvGrpSpPr/>
            <p:nvPr/>
          </p:nvGrpSpPr>
          <p:grpSpPr>
            <a:xfrm>
              <a:off x="5788035" y="3201989"/>
              <a:ext cx="400389" cy="547687"/>
              <a:chOff x="3419220" y="2336006"/>
              <a:chExt cx="845371" cy="852488"/>
            </a:xfrm>
          </p:grpSpPr>
          <p:sp>
            <p:nvSpPr>
              <p:cNvPr id="12" name="Freeform: Shape 11">
                <a:extLst>
                  <a:ext uri="{FF2B5EF4-FFF2-40B4-BE49-F238E27FC236}">
                    <a16:creationId xmlns:a16="http://schemas.microsoft.com/office/drawing/2014/main" id="{91B80A44-DA15-48D9-A356-626840B431B3}"/>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473B036B-0B43-44EC-B7C0-299886EACA27}"/>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C3273EC9-4C51-4BBE-928D-0C870180F333}"/>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D4375866-0610-4DC7-AFC8-9069B06E56D7}"/>
                </a:ext>
              </a:extLst>
            </p:cNvPr>
            <p:cNvGrpSpPr/>
            <p:nvPr/>
          </p:nvGrpSpPr>
          <p:grpSpPr>
            <a:xfrm>
              <a:off x="6195511" y="3201989"/>
              <a:ext cx="845371" cy="547687"/>
              <a:chOff x="3419220" y="2336006"/>
              <a:chExt cx="845371" cy="852488"/>
            </a:xfrm>
          </p:grpSpPr>
          <p:sp>
            <p:nvSpPr>
              <p:cNvPr id="16" name="Freeform: Shape 15">
                <a:extLst>
                  <a:ext uri="{FF2B5EF4-FFF2-40B4-BE49-F238E27FC236}">
                    <a16:creationId xmlns:a16="http://schemas.microsoft.com/office/drawing/2014/main" id="{863EF860-940A-49EE-A85F-DBCD89F27723}"/>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4E9D7E4-0D2D-4D27-B721-B9FCB7601202}"/>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78137A13-F98F-4445-A99B-96D737471B75}"/>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CB7E41E0-482F-435C-AFAA-5DBDDA43C042}"/>
                </a:ext>
              </a:extLst>
            </p:cNvPr>
            <p:cNvGrpSpPr/>
            <p:nvPr/>
          </p:nvGrpSpPr>
          <p:grpSpPr>
            <a:xfrm>
              <a:off x="7049347" y="3201989"/>
              <a:ext cx="400389" cy="547687"/>
              <a:chOff x="3419220" y="2336006"/>
              <a:chExt cx="845371" cy="852488"/>
            </a:xfrm>
          </p:grpSpPr>
          <p:sp>
            <p:nvSpPr>
              <p:cNvPr id="20" name="Freeform: Shape 19">
                <a:extLst>
                  <a:ext uri="{FF2B5EF4-FFF2-40B4-BE49-F238E27FC236}">
                    <a16:creationId xmlns:a16="http://schemas.microsoft.com/office/drawing/2014/main" id="{BB3CDF25-9B0F-4832-B3BF-78B38D375202}"/>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399403CC-4A91-4269-8712-CCF53A7122BB}"/>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284E3A6-B332-47BF-AF83-E7D79BB8B915}"/>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51B254A8-7D45-40B7-BB30-711296A4027C}"/>
                </a:ext>
              </a:extLst>
            </p:cNvPr>
            <p:cNvGrpSpPr/>
            <p:nvPr/>
          </p:nvGrpSpPr>
          <p:grpSpPr>
            <a:xfrm>
              <a:off x="7452344" y="3201989"/>
              <a:ext cx="400389" cy="547687"/>
              <a:chOff x="3419220" y="2336006"/>
              <a:chExt cx="845371" cy="852488"/>
            </a:xfrm>
          </p:grpSpPr>
          <p:sp>
            <p:nvSpPr>
              <p:cNvPr id="24" name="Freeform: Shape 23">
                <a:extLst>
                  <a:ext uri="{FF2B5EF4-FFF2-40B4-BE49-F238E27FC236}">
                    <a16:creationId xmlns:a16="http://schemas.microsoft.com/office/drawing/2014/main" id="{B323AEC2-FFC6-48BD-9312-38CA90909371}"/>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F547E656-AD06-44A9-9346-5E4356FC129C}"/>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E4D7A53D-AE11-4E96-B2A9-28408FD1440D}"/>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E1E437FF-A8AF-4711-9BA9-E9C8F8F3CD40}"/>
                </a:ext>
              </a:extLst>
            </p:cNvPr>
            <p:cNvGrpSpPr/>
            <p:nvPr/>
          </p:nvGrpSpPr>
          <p:grpSpPr>
            <a:xfrm>
              <a:off x="7852629" y="3201989"/>
              <a:ext cx="845371" cy="547687"/>
              <a:chOff x="3419220" y="2336006"/>
              <a:chExt cx="845371" cy="852488"/>
            </a:xfrm>
          </p:grpSpPr>
          <p:sp>
            <p:nvSpPr>
              <p:cNvPr id="28" name="Freeform: Shape 27">
                <a:extLst>
                  <a:ext uri="{FF2B5EF4-FFF2-40B4-BE49-F238E27FC236}">
                    <a16:creationId xmlns:a16="http://schemas.microsoft.com/office/drawing/2014/main" id="{7274F71D-1C60-430D-B7B7-01206347F64B}"/>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554C2378-0D9C-4131-8AB2-BAFC09795D7D}"/>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4B265E7A-BA58-4D63-B6C4-3E208B89CF2D}"/>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8" name="Arrow: Down 37">
            <a:extLst>
              <a:ext uri="{FF2B5EF4-FFF2-40B4-BE49-F238E27FC236}">
                <a16:creationId xmlns:a16="http://schemas.microsoft.com/office/drawing/2014/main" id="{D7693EB3-201C-4636-B3DE-95DAD2A7E302}"/>
              </a:ext>
            </a:extLst>
          </p:cNvPr>
          <p:cNvSpPr/>
          <p:nvPr/>
        </p:nvSpPr>
        <p:spPr>
          <a:xfrm>
            <a:off x="2637111" y="2886930"/>
            <a:ext cx="655490" cy="1663614"/>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39" name="Arrow: Down 38">
            <a:extLst>
              <a:ext uri="{FF2B5EF4-FFF2-40B4-BE49-F238E27FC236}">
                <a16:creationId xmlns:a16="http://schemas.microsoft.com/office/drawing/2014/main" id="{8345D526-2B3B-47A3-B811-4CFF3B297850}"/>
              </a:ext>
            </a:extLst>
          </p:cNvPr>
          <p:cNvSpPr/>
          <p:nvPr/>
        </p:nvSpPr>
        <p:spPr>
          <a:xfrm rot="10800000">
            <a:off x="5790349" y="2886928"/>
            <a:ext cx="655488" cy="1663616"/>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40" name="TextBox 39">
            <a:extLst>
              <a:ext uri="{FF2B5EF4-FFF2-40B4-BE49-F238E27FC236}">
                <a16:creationId xmlns:a16="http://schemas.microsoft.com/office/drawing/2014/main" id="{B35AC5EE-AE64-4417-99FA-9543DF968149}"/>
              </a:ext>
            </a:extLst>
          </p:cNvPr>
          <p:cNvSpPr txBox="1"/>
          <p:nvPr/>
        </p:nvSpPr>
        <p:spPr>
          <a:xfrm>
            <a:off x="628650" y="3450715"/>
            <a:ext cx="1765227" cy="461665"/>
          </a:xfrm>
          <a:prstGeom prst="rect">
            <a:avLst/>
          </a:prstGeom>
          <a:noFill/>
        </p:spPr>
        <p:txBody>
          <a:bodyPr wrap="none" rtlCol="0">
            <a:spAutoFit/>
          </a:bodyPr>
          <a:lstStyle/>
          <a:p>
            <a:pPr algn="ctr"/>
            <a:r>
              <a:rPr lang="en-US" sz="2400" u="sng" dirty="0"/>
              <a:t>Mo</a:t>
            </a:r>
            <a:r>
              <a:rPr lang="en-US" sz="2400" dirty="0"/>
              <a:t>dulation</a:t>
            </a:r>
          </a:p>
        </p:txBody>
      </p:sp>
      <p:sp>
        <p:nvSpPr>
          <p:cNvPr id="41" name="TextBox 40">
            <a:extLst>
              <a:ext uri="{FF2B5EF4-FFF2-40B4-BE49-F238E27FC236}">
                <a16:creationId xmlns:a16="http://schemas.microsoft.com/office/drawing/2014/main" id="{9D495BCE-6574-4FE9-A993-4AC969A85872}"/>
              </a:ext>
            </a:extLst>
          </p:cNvPr>
          <p:cNvSpPr txBox="1"/>
          <p:nvPr/>
        </p:nvSpPr>
        <p:spPr>
          <a:xfrm>
            <a:off x="6691986" y="3450715"/>
            <a:ext cx="2130711" cy="461665"/>
          </a:xfrm>
          <a:prstGeom prst="rect">
            <a:avLst/>
          </a:prstGeom>
          <a:noFill/>
        </p:spPr>
        <p:txBody>
          <a:bodyPr wrap="none" rtlCol="0">
            <a:spAutoFit/>
          </a:bodyPr>
          <a:lstStyle/>
          <a:p>
            <a:pPr algn="ctr"/>
            <a:r>
              <a:rPr lang="en-US" sz="2400" u="sng" dirty="0"/>
              <a:t>Dem</a:t>
            </a:r>
            <a:r>
              <a:rPr lang="en-US" sz="2400" dirty="0"/>
              <a:t>odulation</a:t>
            </a:r>
          </a:p>
        </p:txBody>
      </p:sp>
      <p:pic>
        <p:nvPicPr>
          <p:cNvPr id="43" name="Graphic 42">
            <a:extLst>
              <a:ext uri="{FF2B5EF4-FFF2-40B4-BE49-F238E27FC236}">
                <a16:creationId xmlns:a16="http://schemas.microsoft.com/office/drawing/2014/main" id="{9E97623C-170F-4E29-ADC4-5A8C6DC5FA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43534" y="2974225"/>
            <a:ext cx="2056932" cy="1322312"/>
          </a:xfrm>
          <a:prstGeom prst="rect">
            <a:avLst/>
          </a:prstGeom>
        </p:spPr>
      </p:pic>
      <p:sp>
        <p:nvSpPr>
          <p:cNvPr id="44" name="TextBox 43">
            <a:extLst>
              <a:ext uri="{FF2B5EF4-FFF2-40B4-BE49-F238E27FC236}">
                <a16:creationId xmlns:a16="http://schemas.microsoft.com/office/drawing/2014/main" id="{6AC85D03-37CE-407F-8259-D34F8BE93A55}"/>
              </a:ext>
            </a:extLst>
          </p:cNvPr>
          <p:cNvSpPr txBox="1"/>
          <p:nvPr/>
        </p:nvSpPr>
        <p:spPr>
          <a:xfrm>
            <a:off x="3957889" y="3081383"/>
            <a:ext cx="1228221" cy="369332"/>
          </a:xfrm>
          <a:prstGeom prst="rect">
            <a:avLst/>
          </a:prstGeom>
          <a:noFill/>
        </p:spPr>
        <p:txBody>
          <a:bodyPr wrap="none" rtlCol="0">
            <a:spAutoFit/>
          </a:bodyPr>
          <a:lstStyle/>
          <a:p>
            <a:pPr algn="ctr"/>
            <a:r>
              <a:rPr lang="en-US" dirty="0"/>
              <a:t>“MODEM”</a:t>
            </a:r>
          </a:p>
        </p:txBody>
      </p:sp>
      <p:sp>
        <p:nvSpPr>
          <p:cNvPr id="45" name="TextBox 44">
            <a:extLst>
              <a:ext uri="{FF2B5EF4-FFF2-40B4-BE49-F238E27FC236}">
                <a16:creationId xmlns:a16="http://schemas.microsoft.com/office/drawing/2014/main" id="{795D879A-E86A-44CC-AA75-C5A54678D5F0}"/>
              </a:ext>
            </a:extLst>
          </p:cNvPr>
          <p:cNvSpPr txBox="1"/>
          <p:nvPr/>
        </p:nvSpPr>
        <p:spPr>
          <a:xfrm>
            <a:off x="6882302" y="1740102"/>
            <a:ext cx="1755609" cy="707886"/>
          </a:xfrm>
          <a:prstGeom prst="rect">
            <a:avLst/>
          </a:prstGeom>
          <a:noFill/>
        </p:spPr>
        <p:txBody>
          <a:bodyPr wrap="none" rtlCol="0">
            <a:spAutoFit/>
          </a:bodyPr>
          <a:lstStyle/>
          <a:p>
            <a:r>
              <a:rPr lang="en-US" sz="4000" dirty="0"/>
              <a:t>= [01]*</a:t>
            </a:r>
          </a:p>
        </p:txBody>
      </p:sp>
      <p:sp>
        <p:nvSpPr>
          <p:cNvPr id="46" name="TextBox 45">
            <a:extLst>
              <a:ext uri="{FF2B5EF4-FFF2-40B4-BE49-F238E27FC236}">
                <a16:creationId xmlns:a16="http://schemas.microsoft.com/office/drawing/2014/main" id="{B4B49C85-6CCE-4E9D-A6B7-37B51C8EF4B0}"/>
              </a:ext>
            </a:extLst>
          </p:cNvPr>
          <p:cNvSpPr txBox="1"/>
          <p:nvPr/>
        </p:nvSpPr>
        <p:spPr>
          <a:xfrm>
            <a:off x="6927961" y="1506023"/>
            <a:ext cx="1821332" cy="369332"/>
          </a:xfrm>
          <a:prstGeom prst="rect">
            <a:avLst/>
          </a:prstGeom>
          <a:noFill/>
        </p:spPr>
        <p:txBody>
          <a:bodyPr wrap="none" rtlCol="0">
            <a:spAutoFit/>
          </a:bodyPr>
          <a:lstStyle/>
          <a:p>
            <a:pPr algn="ctr"/>
            <a:r>
              <a:rPr lang="en-US" dirty="0"/>
              <a:t>(Data sequence)</a:t>
            </a:r>
          </a:p>
        </p:txBody>
      </p:sp>
      <p:sp>
        <p:nvSpPr>
          <p:cNvPr id="47" name="TextBox 46">
            <a:extLst>
              <a:ext uri="{FF2B5EF4-FFF2-40B4-BE49-F238E27FC236}">
                <a16:creationId xmlns:a16="http://schemas.microsoft.com/office/drawing/2014/main" id="{8FB37593-8828-4278-B3C7-AC4EBABCC069}"/>
              </a:ext>
            </a:extLst>
          </p:cNvPr>
          <p:cNvSpPr txBox="1"/>
          <p:nvPr/>
        </p:nvSpPr>
        <p:spPr>
          <a:xfrm>
            <a:off x="6978627" y="5063116"/>
            <a:ext cx="941284" cy="369332"/>
          </a:xfrm>
          <a:prstGeom prst="rect">
            <a:avLst/>
          </a:prstGeom>
          <a:noFill/>
        </p:spPr>
        <p:txBody>
          <a:bodyPr wrap="none" rtlCol="0">
            <a:spAutoFit/>
          </a:bodyPr>
          <a:lstStyle/>
          <a:p>
            <a:pPr algn="ctr"/>
            <a:r>
              <a:rPr lang="en-US" dirty="0"/>
              <a:t>(Signal)</a:t>
            </a:r>
          </a:p>
        </p:txBody>
      </p:sp>
      <p:grpSp>
        <p:nvGrpSpPr>
          <p:cNvPr id="48" name="Group 47">
            <a:extLst>
              <a:ext uri="{FF2B5EF4-FFF2-40B4-BE49-F238E27FC236}">
                <a16:creationId xmlns:a16="http://schemas.microsoft.com/office/drawing/2014/main" id="{810CC6AD-CE3F-4887-8E13-A3ED315D678A}"/>
              </a:ext>
            </a:extLst>
          </p:cNvPr>
          <p:cNvGrpSpPr/>
          <p:nvPr/>
        </p:nvGrpSpPr>
        <p:grpSpPr>
          <a:xfrm>
            <a:off x="188779" y="1925625"/>
            <a:ext cx="6600641" cy="405555"/>
            <a:chOff x="2330245" y="5145568"/>
            <a:chExt cx="6600641" cy="405555"/>
          </a:xfrm>
        </p:grpSpPr>
        <p:sp>
          <p:nvSpPr>
            <p:cNvPr id="49" name="Rectangle 48">
              <a:extLst>
                <a:ext uri="{FF2B5EF4-FFF2-40B4-BE49-F238E27FC236}">
                  <a16:creationId xmlns:a16="http://schemas.microsoft.com/office/drawing/2014/main" id="{C8593A49-C3F3-4D6C-9760-9F97CCC152CB}"/>
                </a:ext>
              </a:extLst>
            </p:cNvPr>
            <p:cNvSpPr/>
            <p:nvPr/>
          </p:nvSpPr>
          <p:spPr>
            <a:xfrm>
              <a:off x="7905750" y="5145568"/>
              <a:ext cx="1025136" cy="405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Message</a:t>
              </a:r>
            </a:p>
          </p:txBody>
        </p:sp>
        <p:sp>
          <p:nvSpPr>
            <p:cNvPr id="50" name="Rectangle 49">
              <a:extLst>
                <a:ext uri="{FF2B5EF4-FFF2-40B4-BE49-F238E27FC236}">
                  <a16:creationId xmlns:a16="http://schemas.microsoft.com/office/drawing/2014/main" id="{28EB4774-3C35-4C2E-AA7D-DC93DCECF8A9}"/>
                </a:ext>
              </a:extLst>
            </p:cNvPr>
            <p:cNvSpPr/>
            <p:nvPr/>
          </p:nvSpPr>
          <p:spPr>
            <a:xfrm>
              <a:off x="6501704" y="5145568"/>
              <a:ext cx="1404046" cy="40555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App-Header</a:t>
              </a:r>
            </a:p>
          </p:txBody>
        </p:sp>
        <p:sp>
          <p:nvSpPr>
            <p:cNvPr id="51" name="Rectangle 50">
              <a:extLst>
                <a:ext uri="{FF2B5EF4-FFF2-40B4-BE49-F238E27FC236}">
                  <a16:creationId xmlns:a16="http://schemas.microsoft.com/office/drawing/2014/main" id="{08E5CBF3-48A9-4742-8FEE-A03BEDA69217}"/>
                </a:ext>
              </a:extLst>
            </p:cNvPr>
            <p:cNvSpPr/>
            <p:nvPr/>
          </p:nvSpPr>
          <p:spPr>
            <a:xfrm>
              <a:off x="4920676" y="5145568"/>
              <a:ext cx="1581028" cy="40555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t>Transp.-Header</a:t>
              </a:r>
            </a:p>
          </p:txBody>
        </p:sp>
        <p:sp>
          <p:nvSpPr>
            <p:cNvPr id="52" name="Rectangle 51">
              <a:extLst>
                <a:ext uri="{FF2B5EF4-FFF2-40B4-BE49-F238E27FC236}">
                  <a16:creationId xmlns:a16="http://schemas.microsoft.com/office/drawing/2014/main" id="{6F37071F-475D-440C-B238-5C223E485FCD}"/>
                </a:ext>
              </a:extLst>
            </p:cNvPr>
            <p:cNvSpPr/>
            <p:nvPr/>
          </p:nvSpPr>
          <p:spPr>
            <a:xfrm>
              <a:off x="3651701" y="5145568"/>
              <a:ext cx="1268974" cy="40555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Net-Header</a:t>
              </a:r>
            </a:p>
          </p:txBody>
        </p:sp>
        <p:sp>
          <p:nvSpPr>
            <p:cNvPr id="53" name="Rectangle 52">
              <a:extLst>
                <a:ext uri="{FF2B5EF4-FFF2-40B4-BE49-F238E27FC236}">
                  <a16:creationId xmlns:a16="http://schemas.microsoft.com/office/drawing/2014/main" id="{DA4F8585-B884-4444-BB62-57FB34532B73}"/>
                </a:ext>
              </a:extLst>
            </p:cNvPr>
            <p:cNvSpPr/>
            <p:nvPr/>
          </p:nvSpPr>
          <p:spPr>
            <a:xfrm>
              <a:off x="2330245" y="5145568"/>
              <a:ext cx="1321455" cy="40555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dirty="0">
                  <a:solidFill>
                    <a:schemeClr val="tx1"/>
                  </a:solidFill>
                </a:rPr>
                <a:t>Link-Header</a:t>
              </a:r>
            </a:p>
          </p:txBody>
        </p:sp>
      </p:grpSp>
    </p:spTree>
    <p:extLst>
      <p:ext uri="{BB962C8B-B14F-4D97-AF65-F5344CB8AC3E}">
        <p14:creationId xmlns:p14="http://schemas.microsoft.com/office/powerpoint/2010/main" val="9369776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A82A-8E21-4136-B12B-971FDD7D14D2}"/>
              </a:ext>
            </a:extLst>
          </p:cNvPr>
          <p:cNvSpPr>
            <a:spLocks noGrp="1"/>
          </p:cNvSpPr>
          <p:nvPr>
            <p:ph type="title"/>
          </p:nvPr>
        </p:nvSpPr>
        <p:spPr/>
        <p:txBody>
          <a:bodyPr>
            <a:normAutofit/>
          </a:bodyPr>
          <a:lstStyle/>
          <a:p>
            <a:r>
              <a:rPr lang="en-US" sz="3600" dirty="0"/>
              <a:t>Hey, we’re at the bottom of the stack!</a:t>
            </a:r>
          </a:p>
        </p:txBody>
      </p:sp>
      <p:sp>
        <p:nvSpPr>
          <p:cNvPr id="4" name="Slide Number Placeholder 3">
            <a:extLst>
              <a:ext uri="{FF2B5EF4-FFF2-40B4-BE49-F238E27FC236}">
                <a16:creationId xmlns:a16="http://schemas.microsoft.com/office/drawing/2014/main" id="{A353F273-66A1-4DA5-9EE8-A5F50F2A74A4}"/>
              </a:ext>
            </a:extLst>
          </p:cNvPr>
          <p:cNvSpPr>
            <a:spLocks noGrp="1"/>
          </p:cNvSpPr>
          <p:nvPr>
            <p:ph type="sldNum" sz="quarter" idx="12"/>
          </p:nvPr>
        </p:nvSpPr>
        <p:spPr/>
        <p:txBody>
          <a:bodyPr/>
          <a:lstStyle/>
          <a:p>
            <a:fld id="{0B02C7C3-1F9D-495C-A818-668CCDC0E8E2}" type="slidenum">
              <a:rPr lang="en-US" smtClean="0"/>
              <a:t>23</a:t>
            </a:fld>
            <a:endParaRPr lang="en-US"/>
          </a:p>
        </p:txBody>
      </p:sp>
      <p:grpSp>
        <p:nvGrpSpPr>
          <p:cNvPr id="5" name="Group 4">
            <a:extLst>
              <a:ext uri="{FF2B5EF4-FFF2-40B4-BE49-F238E27FC236}">
                <a16:creationId xmlns:a16="http://schemas.microsoft.com/office/drawing/2014/main" id="{D8DF9843-4CEF-40DF-B95B-8C9BB2849248}"/>
              </a:ext>
            </a:extLst>
          </p:cNvPr>
          <p:cNvGrpSpPr/>
          <p:nvPr/>
        </p:nvGrpSpPr>
        <p:grpSpPr>
          <a:xfrm>
            <a:off x="5286436" y="1925915"/>
            <a:ext cx="2619314" cy="3936972"/>
            <a:chOff x="5806932" y="1925915"/>
            <a:chExt cx="2619314" cy="3936972"/>
          </a:xfrm>
        </p:grpSpPr>
        <p:sp>
          <p:nvSpPr>
            <p:cNvPr id="6" name="Rectangle 5">
              <a:extLst>
                <a:ext uri="{FF2B5EF4-FFF2-40B4-BE49-F238E27FC236}">
                  <a16:creationId xmlns:a16="http://schemas.microsoft.com/office/drawing/2014/main" id="{3637FA50-D349-4F27-9CE6-A4E402E08FA0}"/>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7" name="Rectangle 6">
              <a:extLst>
                <a:ext uri="{FF2B5EF4-FFF2-40B4-BE49-F238E27FC236}">
                  <a16:creationId xmlns:a16="http://schemas.microsoft.com/office/drawing/2014/main" id="{B69BB117-F8A4-4113-8C98-EEE11A7B6D5C}"/>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8" name="Rectangle 7">
              <a:extLst>
                <a:ext uri="{FF2B5EF4-FFF2-40B4-BE49-F238E27FC236}">
                  <a16:creationId xmlns:a16="http://schemas.microsoft.com/office/drawing/2014/main" id="{F075809D-C0BB-48EF-AF01-BB0BFC21CF4A}"/>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9" name="Rectangle 8">
              <a:extLst>
                <a:ext uri="{FF2B5EF4-FFF2-40B4-BE49-F238E27FC236}">
                  <a16:creationId xmlns:a16="http://schemas.microsoft.com/office/drawing/2014/main" id="{AE19E255-96E0-492B-AAAF-263697B633DF}"/>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0" name="Rectangle 9">
              <a:extLst>
                <a:ext uri="{FF2B5EF4-FFF2-40B4-BE49-F238E27FC236}">
                  <a16:creationId xmlns:a16="http://schemas.microsoft.com/office/drawing/2014/main" id="{088382B2-B657-448A-84DA-AD44564F50DA}"/>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11" name="TextBox 10">
            <a:extLst>
              <a:ext uri="{FF2B5EF4-FFF2-40B4-BE49-F238E27FC236}">
                <a16:creationId xmlns:a16="http://schemas.microsoft.com/office/drawing/2014/main" id="{63B56ABA-C7F9-4EBB-A28C-3752EEF1723C}"/>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
        <p:nvSpPr>
          <p:cNvPr id="13" name="Right Brace 12">
            <a:extLst>
              <a:ext uri="{FF2B5EF4-FFF2-40B4-BE49-F238E27FC236}">
                <a16:creationId xmlns:a16="http://schemas.microsoft.com/office/drawing/2014/main" id="{FF9E1E1D-285C-465B-A696-9CBC6CBA36F7}"/>
              </a:ext>
            </a:extLst>
          </p:cNvPr>
          <p:cNvSpPr/>
          <p:nvPr/>
        </p:nvSpPr>
        <p:spPr>
          <a:xfrm>
            <a:off x="4636893" y="1817001"/>
            <a:ext cx="477846" cy="4383221"/>
          </a:xfrm>
          <a:prstGeom prst="rightBrace">
            <a:avLst>
              <a:gd name="adj1" fmla="val 51595"/>
              <a:gd name="adj2" fmla="val 8607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Rectangle 18">
            <a:extLst>
              <a:ext uri="{FF2B5EF4-FFF2-40B4-BE49-F238E27FC236}">
                <a16:creationId xmlns:a16="http://schemas.microsoft.com/office/drawing/2014/main" id="{1256C0D4-C5C0-43F3-9213-70B9775E9421}"/>
              </a:ext>
            </a:extLst>
          </p:cNvPr>
          <p:cNvSpPr/>
          <p:nvPr/>
        </p:nvSpPr>
        <p:spPr>
          <a:xfrm>
            <a:off x="548640" y="2440964"/>
            <a:ext cx="3958468" cy="127573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t>Wired (</a:t>
            </a:r>
            <a:r>
              <a:rPr lang="ja-JP" altLang="en-US" sz="4000" dirty="0"/>
              <a:t>有線</a:t>
            </a:r>
            <a:r>
              <a:rPr lang="en-US" altLang="ja-JP" sz="4000" dirty="0"/>
              <a:t>)</a:t>
            </a:r>
            <a:endParaRPr lang="en-US" sz="4000" dirty="0"/>
          </a:p>
        </p:txBody>
      </p:sp>
      <p:sp>
        <p:nvSpPr>
          <p:cNvPr id="20" name="Rectangle 19">
            <a:extLst>
              <a:ext uri="{FF2B5EF4-FFF2-40B4-BE49-F238E27FC236}">
                <a16:creationId xmlns:a16="http://schemas.microsoft.com/office/drawing/2014/main" id="{DDF2C7C5-AFA2-4C55-AAC6-D1EED5B631AE}"/>
              </a:ext>
            </a:extLst>
          </p:cNvPr>
          <p:cNvSpPr/>
          <p:nvPr/>
        </p:nvSpPr>
        <p:spPr>
          <a:xfrm>
            <a:off x="548640" y="4312426"/>
            <a:ext cx="3958468" cy="127573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t>Wireless (</a:t>
            </a:r>
            <a:r>
              <a:rPr lang="ja-JP" altLang="en-US" sz="4000" dirty="0"/>
              <a:t>無線</a:t>
            </a:r>
            <a:r>
              <a:rPr lang="en-US" sz="4000" dirty="0"/>
              <a:t>)</a:t>
            </a:r>
          </a:p>
        </p:txBody>
      </p:sp>
    </p:spTree>
    <p:extLst>
      <p:ext uri="{BB962C8B-B14F-4D97-AF65-F5344CB8AC3E}">
        <p14:creationId xmlns:p14="http://schemas.microsoft.com/office/powerpoint/2010/main" val="4581043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77177-4716-4402-BF9D-3FAA1BCEC9A2}"/>
              </a:ext>
            </a:extLst>
          </p:cNvPr>
          <p:cNvSpPr>
            <a:spLocks noGrp="1"/>
          </p:cNvSpPr>
          <p:nvPr>
            <p:ph type="title"/>
          </p:nvPr>
        </p:nvSpPr>
        <p:spPr/>
        <p:txBody>
          <a:bodyPr/>
          <a:lstStyle/>
          <a:p>
            <a:r>
              <a:rPr lang="en-US" dirty="0"/>
              <a:t>Types of Wired Media</a:t>
            </a:r>
          </a:p>
        </p:txBody>
      </p:sp>
      <p:sp>
        <p:nvSpPr>
          <p:cNvPr id="4" name="Slide Number Placeholder 3">
            <a:extLst>
              <a:ext uri="{FF2B5EF4-FFF2-40B4-BE49-F238E27FC236}">
                <a16:creationId xmlns:a16="http://schemas.microsoft.com/office/drawing/2014/main" id="{CDD172C1-286F-4C36-95B8-462AEB6DD587}"/>
              </a:ext>
            </a:extLst>
          </p:cNvPr>
          <p:cNvSpPr>
            <a:spLocks noGrp="1"/>
          </p:cNvSpPr>
          <p:nvPr>
            <p:ph type="sldNum" sz="quarter" idx="12"/>
          </p:nvPr>
        </p:nvSpPr>
        <p:spPr/>
        <p:txBody>
          <a:bodyPr/>
          <a:lstStyle/>
          <a:p>
            <a:fld id="{0B02C7C3-1F9D-495C-A818-668CCDC0E8E2}" type="slidenum">
              <a:rPr lang="en-US" smtClean="0">
                <a:solidFill>
                  <a:srgbClr val="C00000"/>
                </a:solidFill>
              </a:rPr>
              <a:t>24</a:t>
            </a:fld>
            <a:endParaRPr lang="en-US">
              <a:solidFill>
                <a:srgbClr val="C00000"/>
              </a:solidFill>
            </a:endParaRPr>
          </a:p>
        </p:txBody>
      </p:sp>
      <p:sp>
        <p:nvSpPr>
          <p:cNvPr id="5" name="Rectangle 4">
            <a:extLst>
              <a:ext uri="{FF2B5EF4-FFF2-40B4-BE49-F238E27FC236}">
                <a16:creationId xmlns:a16="http://schemas.microsoft.com/office/drawing/2014/main" id="{E73E5A1E-92C5-466F-9890-ABC32F1904DF}"/>
              </a:ext>
            </a:extLst>
          </p:cNvPr>
          <p:cNvSpPr/>
          <p:nvPr/>
        </p:nvSpPr>
        <p:spPr>
          <a:xfrm>
            <a:off x="1173972" y="2933387"/>
            <a:ext cx="1398147"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Wired</a:t>
            </a:r>
          </a:p>
        </p:txBody>
      </p:sp>
      <p:sp>
        <p:nvSpPr>
          <p:cNvPr id="6" name="Rectangle 5">
            <a:extLst>
              <a:ext uri="{FF2B5EF4-FFF2-40B4-BE49-F238E27FC236}">
                <a16:creationId xmlns:a16="http://schemas.microsoft.com/office/drawing/2014/main" id="{500EEF64-E387-4A9E-8577-EA57905CC7FD}"/>
              </a:ext>
            </a:extLst>
          </p:cNvPr>
          <p:cNvSpPr/>
          <p:nvPr/>
        </p:nvSpPr>
        <p:spPr>
          <a:xfrm>
            <a:off x="1173972" y="4804849"/>
            <a:ext cx="1398147"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Wireless</a:t>
            </a:r>
          </a:p>
        </p:txBody>
      </p:sp>
      <p:sp>
        <p:nvSpPr>
          <p:cNvPr id="9" name="Rectangle 8">
            <a:extLst>
              <a:ext uri="{FF2B5EF4-FFF2-40B4-BE49-F238E27FC236}">
                <a16:creationId xmlns:a16="http://schemas.microsoft.com/office/drawing/2014/main" id="{AB83C022-9339-4615-8CA7-67C2C6B5011B}"/>
              </a:ext>
            </a:extLst>
          </p:cNvPr>
          <p:cNvSpPr/>
          <p:nvPr/>
        </p:nvSpPr>
        <p:spPr>
          <a:xfrm>
            <a:off x="3073565" y="2279278"/>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Copper Cables</a:t>
            </a:r>
          </a:p>
        </p:txBody>
      </p:sp>
      <p:sp>
        <p:nvSpPr>
          <p:cNvPr id="10" name="Rectangle 9">
            <a:extLst>
              <a:ext uri="{FF2B5EF4-FFF2-40B4-BE49-F238E27FC236}">
                <a16:creationId xmlns:a16="http://schemas.microsoft.com/office/drawing/2014/main" id="{D618EEF4-B49B-4488-8910-EDEE4D80BF9A}"/>
              </a:ext>
            </a:extLst>
          </p:cNvPr>
          <p:cNvSpPr/>
          <p:nvPr/>
        </p:nvSpPr>
        <p:spPr>
          <a:xfrm>
            <a:off x="3073565" y="3429000"/>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Optical Cables (“</a:t>
            </a:r>
            <a:r>
              <a:rPr lang="en-US" sz="1600" dirty="0" err="1"/>
              <a:t>Hikari</a:t>
            </a:r>
            <a:r>
              <a:rPr lang="en-US" sz="1600" dirty="0"/>
              <a:t>”)</a:t>
            </a:r>
          </a:p>
        </p:txBody>
      </p:sp>
      <p:sp>
        <p:nvSpPr>
          <p:cNvPr id="11" name="Rectangle 10">
            <a:extLst>
              <a:ext uri="{FF2B5EF4-FFF2-40B4-BE49-F238E27FC236}">
                <a16:creationId xmlns:a16="http://schemas.microsoft.com/office/drawing/2014/main" id="{655F0D15-98D6-43EE-883F-BDDAF976AE83}"/>
              </a:ext>
            </a:extLst>
          </p:cNvPr>
          <p:cNvSpPr/>
          <p:nvPr/>
        </p:nvSpPr>
        <p:spPr>
          <a:xfrm>
            <a:off x="5663383" y="1411010"/>
            <a:ext cx="2430534" cy="169890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600" dirty="0"/>
              <a:t>Twisted-Pair Cables (“LAN Cables”)</a:t>
            </a:r>
          </a:p>
        </p:txBody>
      </p:sp>
      <p:sp>
        <p:nvSpPr>
          <p:cNvPr id="12" name="Rectangle 11">
            <a:extLst>
              <a:ext uri="{FF2B5EF4-FFF2-40B4-BE49-F238E27FC236}">
                <a16:creationId xmlns:a16="http://schemas.microsoft.com/office/drawing/2014/main" id="{8FF9546D-CD2C-4749-8B62-4D553093534B}"/>
              </a:ext>
            </a:extLst>
          </p:cNvPr>
          <p:cNvSpPr/>
          <p:nvPr/>
        </p:nvSpPr>
        <p:spPr>
          <a:xfrm>
            <a:off x="5663383" y="3716698"/>
            <a:ext cx="2430534" cy="2032874"/>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600" dirty="0"/>
              <a:t>Coaxial Cables</a:t>
            </a:r>
          </a:p>
          <a:p>
            <a:pPr algn="ctr"/>
            <a:r>
              <a:rPr lang="en-US" sz="1200" dirty="0"/>
              <a:t>(“Subscriber TV / CATV Cables”)</a:t>
            </a:r>
          </a:p>
        </p:txBody>
      </p:sp>
      <p:pic>
        <p:nvPicPr>
          <p:cNvPr id="2050" name="Picture 2">
            <a:extLst>
              <a:ext uri="{FF2B5EF4-FFF2-40B4-BE49-F238E27FC236}">
                <a16:creationId xmlns:a16="http://schemas.microsoft.com/office/drawing/2014/main" id="{F8C1344C-C8E1-49ED-89FA-8BB81505FFC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36" r="7355" b="20810"/>
          <a:stretch/>
        </p:blipFill>
        <p:spPr bwMode="auto">
          <a:xfrm>
            <a:off x="6132382" y="2091383"/>
            <a:ext cx="1492536" cy="86323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A097040C-A60B-4D42-A378-F1A8CBF31392}"/>
              </a:ext>
            </a:extLst>
          </p:cNvPr>
          <p:cNvSpPr txBox="1"/>
          <p:nvPr/>
        </p:nvSpPr>
        <p:spPr>
          <a:xfrm>
            <a:off x="557858" y="6121312"/>
            <a:ext cx="4447051" cy="600164"/>
          </a:xfrm>
          <a:prstGeom prst="rect">
            <a:avLst/>
          </a:prstGeom>
          <a:noFill/>
        </p:spPr>
        <p:txBody>
          <a:bodyPr wrap="none" rtlCol="0">
            <a:spAutoFit/>
          </a:bodyPr>
          <a:lstStyle/>
          <a:p>
            <a:r>
              <a:rPr lang="en-US" sz="1100" dirty="0"/>
              <a:t>Image Sources:</a:t>
            </a:r>
          </a:p>
          <a:p>
            <a:r>
              <a:rPr lang="en-US" sz="1100" dirty="0"/>
              <a:t>Twisted-Pair Cable: </a:t>
            </a:r>
            <a:r>
              <a:rPr lang="en-US" sz="1100" b="0" i="0" u="none" strike="noStrike" dirty="0" err="1">
                <a:solidFill>
                  <a:srgbClr val="0645AD"/>
                </a:solidFill>
                <a:effectLst/>
                <a:latin typeface="Arial" panose="020B0604020202020204" pitchFamily="34" charset="0"/>
                <a:hlinkClick r:id="rId3" tooltip="User:Raysonho"/>
              </a:rPr>
              <a:t>Raysonho</a:t>
            </a:r>
            <a:r>
              <a:rPr lang="en-US" sz="1100" b="0" i="0" u="none" strike="noStrike" dirty="0">
                <a:solidFill>
                  <a:srgbClr val="0645AD"/>
                </a:solidFill>
                <a:effectLst/>
                <a:latin typeface="Arial" panose="020B0604020202020204" pitchFamily="34" charset="0"/>
                <a:hlinkClick r:id="rId3" tooltip="User:Raysonho"/>
              </a:rPr>
              <a:t> @ Open Grid Scheduler / Grid Engine</a:t>
            </a:r>
            <a:endParaRPr lang="en-US" sz="1100" b="0" i="0" u="none" strike="noStrike" dirty="0">
              <a:solidFill>
                <a:srgbClr val="0645AD"/>
              </a:solidFill>
              <a:effectLst/>
              <a:latin typeface="Arial" panose="020B0604020202020204" pitchFamily="34" charset="0"/>
            </a:endParaRPr>
          </a:p>
          <a:p>
            <a:r>
              <a:rPr lang="en-US" sz="1100" dirty="0"/>
              <a:t>Coaxial Cable: </a:t>
            </a:r>
            <a:r>
              <a:rPr lang="en-US" sz="1100" dirty="0" err="1">
                <a:hlinkClick r:id="rId4"/>
              </a:rPr>
              <a:t>Arj</a:t>
            </a:r>
            <a:r>
              <a:rPr lang="en-US" sz="1100" dirty="0">
                <a:hlinkClick r:id="rId4"/>
              </a:rPr>
              <a:t> / Wikipedia</a:t>
            </a:r>
            <a:endParaRPr lang="en-US" sz="1100" dirty="0"/>
          </a:p>
        </p:txBody>
      </p:sp>
      <p:pic>
        <p:nvPicPr>
          <p:cNvPr id="2052" name="Picture 4">
            <a:extLst>
              <a:ext uri="{FF2B5EF4-FFF2-40B4-BE49-F238E27FC236}">
                <a16:creationId xmlns:a16="http://schemas.microsoft.com/office/drawing/2014/main" id="{E730446C-47EF-4820-8135-BCF34A0C9B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96282" y="4351575"/>
            <a:ext cx="1764736" cy="1234064"/>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Connector: Elbow 15">
            <a:extLst>
              <a:ext uri="{FF2B5EF4-FFF2-40B4-BE49-F238E27FC236}">
                <a16:creationId xmlns:a16="http://schemas.microsoft.com/office/drawing/2014/main" id="{4E3036AA-B212-444C-B972-80E350A546C5}"/>
              </a:ext>
            </a:extLst>
          </p:cNvPr>
          <p:cNvCxnSpPr>
            <a:stCxn id="5" idx="3"/>
            <a:endCxn id="9" idx="1"/>
          </p:cNvCxnSpPr>
          <p:nvPr/>
        </p:nvCxnSpPr>
        <p:spPr>
          <a:xfrm flipV="1">
            <a:off x="2572119" y="2670934"/>
            <a:ext cx="501446" cy="654109"/>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31B20B27-F2ED-4FAC-A4AE-E0792FD5AAD5}"/>
              </a:ext>
            </a:extLst>
          </p:cNvPr>
          <p:cNvCxnSpPr>
            <a:stCxn id="5" idx="3"/>
            <a:endCxn id="10" idx="1"/>
          </p:cNvCxnSpPr>
          <p:nvPr/>
        </p:nvCxnSpPr>
        <p:spPr>
          <a:xfrm>
            <a:off x="2572119" y="3325043"/>
            <a:ext cx="501446" cy="495613"/>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D7980B1E-D241-468D-9D05-161C52AC1773}"/>
              </a:ext>
            </a:extLst>
          </p:cNvPr>
          <p:cNvCxnSpPr>
            <a:stCxn id="9" idx="3"/>
            <a:endCxn id="11" idx="1"/>
          </p:cNvCxnSpPr>
          <p:nvPr/>
        </p:nvCxnSpPr>
        <p:spPr>
          <a:xfrm flipV="1">
            <a:off x="4566101" y="2260465"/>
            <a:ext cx="1097282" cy="410469"/>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FDCDD17B-0E10-44ED-8F55-CAE3E1FF89BD}"/>
              </a:ext>
            </a:extLst>
          </p:cNvPr>
          <p:cNvCxnSpPr>
            <a:stCxn id="9" idx="3"/>
            <a:endCxn id="12" idx="1"/>
          </p:cNvCxnSpPr>
          <p:nvPr/>
        </p:nvCxnSpPr>
        <p:spPr>
          <a:xfrm>
            <a:off x="4566101" y="2670934"/>
            <a:ext cx="1097282" cy="2062201"/>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6874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9A808-7BEE-4EBE-AFCA-4DF7BE752C08}"/>
              </a:ext>
            </a:extLst>
          </p:cNvPr>
          <p:cNvSpPr>
            <a:spLocks noGrp="1"/>
          </p:cNvSpPr>
          <p:nvPr>
            <p:ph type="title"/>
          </p:nvPr>
        </p:nvSpPr>
        <p:spPr/>
        <p:txBody>
          <a:bodyPr/>
          <a:lstStyle/>
          <a:p>
            <a:r>
              <a:rPr lang="en-US" dirty="0"/>
              <a:t>Twisted Pair Cables</a:t>
            </a:r>
          </a:p>
        </p:txBody>
      </p:sp>
      <p:sp>
        <p:nvSpPr>
          <p:cNvPr id="4" name="Slide Number Placeholder 3">
            <a:extLst>
              <a:ext uri="{FF2B5EF4-FFF2-40B4-BE49-F238E27FC236}">
                <a16:creationId xmlns:a16="http://schemas.microsoft.com/office/drawing/2014/main" id="{13B767BC-EF66-4352-B223-7C301C225434}"/>
              </a:ext>
            </a:extLst>
          </p:cNvPr>
          <p:cNvSpPr>
            <a:spLocks noGrp="1"/>
          </p:cNvSpPr>
          <p:nvPr>
            <p:ph type="sldNum" sz="quarter" idx="12"/>
          </p:nvPr>
        </p:nvSpPr>
        <p:spPr/>
        <p:txBody>
          <a:bodyPr/>
          <a:lstStyle/>
          <a:p>
            <a:fld id="{0B02C7C3-1F9D-495C-A818-668CCDC0E8E2}" type="slidenum">
              <a:rPr lang="en-US" smtClean="0">
                <a:solidFill>
                  <a:srgbClr val="C00000"/>
                </a:solidFill>
              </a:rPr>
              <a:t>25</a:t>
            </a:fld>
            <a:endParaRPr lang="en-US" dirty="0">
              <a:solidFill>
                <a:srgbClr val="C00000"/>
              </a:solidFill>
            </a:endParaRPr>
          </a:p>
        </p:txBody>
      </p:sp>
      <p:pic>
        <p:nvPicPr>
          <p:cNvPr id="3074" name="Picture 2">
            <a:extLst>
              <a:ext uri="{FF2B5EF4-FFF2-40B4-BE49-F238E27FC236}">
                <a16:creationId xmlns:a16="http://schemas.microsoft.com/office/drawing/2014/main" id="{7423970D-AC20-47E9-B2F7-0314EF7640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0348" y="2080424"/>
            <a:ext cx="4709664" cy="38417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79F8F23-59C6-468B-B99B-25A654D7DF9B}"/>
              </a:ext>
            </a:extLst>
          </p:cNvPr>
          <p:cNvSpPr txBox="1"/>
          <p:nvPr/>
        </p:nvSpPr>
        <p:spPr>
          <a:xfrm>
            <a:off x="628650" y="6444477"/>
            <a:ext cx="2631105" cy="276999"/>
          </a:xfrm>
          <a:prstGeom prst="rect">
            <a:avLst/>
          </a:prstGeom>
          <a:noFill/>
        </p:spPr>
        <p:txBody>
          <a:bodyPr wrap="none" rtlCol="0">
            <a:spAutoFit/>
          </a:bodyPr>
          <a:lstStyle/>
          <a:p>
            <a:r>
              <a:rPr lang="en-US" sz="1200" dirty="0"/>
              <a:t>Image Source: </a:t>
            </a:r>
            <a:r>
              <a:rPr lang="en-US" sz="1200" dirty="0">
                <a:hlinkClick r:id="rId3"/>
              </a:rPr>
              <a:t>Baran Ivo / Wikipedia</a:t>
            </a:r>
            <a:endParaRPr lang="en-US" sz="1200" dirty="0"/>
          </a:p>
        </p:txBody>
      </p:sp>
    </p:spTree>
    <p:extLst>
      <p:ext uri="{BB962C8B-B14F-4D97-AF65-F5344CB8AC3E}">
        <p14:creationId xmlns:p14="http://schemas.microsoft.com/office/powerpoint/2010/main" val="3452886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99B95-052E-4CEA-B6BD-85995CCC1D93}"/>
              </a:ext>
            </a:extLst>
          </p:cNvPr>
          <p:cNvSpPr>
            <a:spLocks noGrp="1"/>
          </p:cNvSpPr>
          <p:nvPr>
            <p:ph type="title"/>
          </p:nvPr>
        </p:nvSpPr>
        <p:spPr/>
        <p:txBody>
          <a:bodyPr/>
          <a:lstStyle/>
          <a:p>
            <a:r>
              <a:rPr lang="en-US" dirty="0"/>
              <a:t>How to choose cables?</a:t>
            </a:r>
          </a:p>
        </p:txBody>
      </p:sp>
      <p:sp>
        <p:nvSpPr>
          <p:cNvPr id="3" name="Content Placeholder 2">
            <a:extLst>
              <a:ext uri="{FF2B5EF4-FFF2-40B4-BE49-F238E27FC236}">
                <a16:creationId xmlns:a16="http://schemas.microsoft.com/office/drawing/2014/main" id="{245D5CFD-D70B-4B53-9B5A-37168C8A584A}"/>
              </a:ext>
            </a:extLst>
          </p:cNvPr>
          <p:cNvSpPr>
            <a:spLocks noGrp="1"/>
          </p:cNvSpPr>
          <p:nvPr>
            <p:ph idx="1"/>
          </p:nvPr>
        </p:nvSpPr>
        <p:spPr>
          <a:xfrm>
            <a:off x="628650" y="1825625"/>
            <a:ext cx="7886700" cy="970669"/>
          </a:xfrm>
        </p:spPr>
        <p:txBody>
          <a:bodyPr>
            <a:normAutofit/>
          </a:bodyPr>
          <a:lstStyle/>
          <a:p>
            <a:r>
              <a:rPr lang="en-US" sz="2400" dirty="0"/>
              <a:t>Formally called Ethernet Cables, there are two popular ways to indicate a cable.</a:t>
            </a:r>
          </a:p>
        </p:txBody>
      </p:sp>
      <p:sp>
        <p:nvSpPr>
          <p:cNvPr id="4" name="Slide Number Placeholder 3">
            <a:extLst>
              <a:ext uri="{FF2B5EF4-FFF2-40B4-BE49-F238E27FC236}">
                <a16:creationId xmlns:a16="http://schemas.microsoft.com/office/drawing/2014/main" id="{7F2ACA1E-F67E-4E2E-912D-6F491A0A48DD}"/>
              </a:ext>
            </a:extLst>
          </p:cNvPr>
          <p:cNvSpPr>
            <a:spLocks noGrp="1"/>
          </p:cNvSpPr>
          <p:nvPr>
            <p:ph type="sldNum" sz="quarter" idx="12"/>
          </p:nvPr>
        </p:nvSpPr>
        <p:spPr/>
        <p:txBody>
          <a:bodyPr/>
          <a:lstStyle/>
          <a:p>
            <a:fld id="{0B02C7C3-1F9D-495C-A818-668CCDC0E8E2}" type="slidenum">
              <a:rPr lang="en-US" smtClean="0"/>
              <a:t>26</a:t>
            </a:fld>
            <a:endParaRPr lang="en-US"/>
          </a:p>
        </p:txBody>
      </p:sp>
      <p:sp>
        <p:nvSpPr>
          <p:cNvPr id="5" name="Rectangle 4">
            <a:extLst>
              <a:ext uri="{FF2B5EF4-FFF2-40B4-BE49-F238E27FC236}">
                <a16:creationId xmlns:a16="http://schemas.microsoft.com/office/drawing/2014/main" id="{22132BD3-384B-4409-9264-F3610F73FEB2}"/>
              </a:ext>
            </a:extLst>
          </p:cNvPr>
          <p:cNvSpPr/>
          <p:nvPr/>
        </p:nvSpPr>
        <p:spPr>
          <a:xfrm>
            <a:off x="519144" y="2694197"/>
            <a:ext cx="3398028" cy="2459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u="sng" dirty="0"/>
              <a:t>“Cat” System</a:t>
            </a:r>
          </a:p>
          <a:p>
            <a:pPr algn="ctr"/>
            <a:r>
              <a:rPr lang="en-US" sz="1200" dirty="0"/>
              <a:t>(Common “market” language)</a:t>
            </a:r>
            <a:endParaRPr lang="en-US" sz="1200" u="sng" dirty="0"/>
          </a:p>
          <a:p>
            <a:pPr algn="ctr"/>
            <a:endParaRPr lang="en-US" sz="1600" dirty="0"/>
          </a:p>
          <a:p>
            <a:pPr algn="ctr"/>
            <a:r>
              <a:rPr lang="en-US" sz="1600" dirty="0"/>
              <a:t>Cat 5e = Supports Gigabit Ethernet</a:t>
            </a:r>
          </a:p>
          <a:p>
            <a:pPr algn="ctr"/>
            <a:r>
              <a:rPr lang="en-US" sz="1600" dirty="0"/>
              <a:t>Cat 6 = Supports 10Gig Ethernet</a:t>
            </a:r>
          </a:p>
          <a:p>
            <a:pPr algn="ctr"/>
            <a:endParaRPr lang="en-US" sz="1600" dirty="0"/>
          </a:p>
          <a:p>
            <a:pPr algn="ctr"/>
            <a:r>
              <a:rPr lang="en-US" sz="1600" dirty="0"/>
              <a:t>etc.</a:t>
            </a:r>
          </a:p>
        </p:txBody>
      </p:sp>
      <p:sp>
        <p:nvSpPr>
          <p:cNvPr id="7" name="Rectangle 6">
            <a:extLst>
              <a:ext uri="{FF2B5EF4-FFF2-40B4-BE49-F238E27FC236}">
                <a16:creationId xmlns:a16="http://schemas.microsoft.com/office/drawing/2014/main" id="{03B1BE29-13C4-4B55-A0A4-DB57D582CA2D}"/>
              </a:ext>
            </a:extLst>
          </p:cNvPr>
          <p:cNvSpPr/>
          <p:nvPr/>
        </p:nvSpPr>
        <p:spPr>
          <a:xfrm>
            <a:off x="4023360" y="2694197"/>
            <a:ext cx="4601496" cy="2459517"/>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600" u="sng" dirty="0"/>
              <a:t>“Specification” System</a:t>
            </a:r>
          </a:p>
        </p:txBody>
      </p:sp>
      <p:sp>
        <p:nvSpPr>
          <p:cNvPr id="8" name="TextBox 7">
            <a:extLst>
              <a:ext uri="{FF2B5EF4-FFF2-40B4-BE49-F238E27FC236}">
                <a16:creationId xmlns:a16="http://schemas.microsoft.com/office/drawing/2014/main" id="{2B6412F3-FF66-44A6-B5D6-3E9BCE1972E6}"/>
              </a:ext>
            </a:extLst>
          </p:cNvPr>
          <p:cNvSpPr txBox="1"/>
          <p:nvPr/>
        </p:nvSpPr>
        <p:spPr>
          <a:xfrm>
            <a:off x="519144" y="5340688"/>
            <a:ext cx="3714478" cy="1015663"/>
          </a:xfrm>
          <a:prstGeom prst="rect">
            <a:avLst/>
          </a:prstGeom>
          <a:noFill/>
        </p:spPr>
        <p:txBody>
          <a:bodyPr wrap="none" rtlCol="0">
            <a:spAutoFit/>
          </a:bodyPr>
          <a:lstStyle/>
          <a:p>
            <a:r>
              <a:rPr lang="en-US" sz="1200" dirty="0"/>
              <a:t>Pros:</a:t>
            </a:r>
          </a:p>
          <a:p>
            <a:pPr marL="285750" indent="-285750">
              <a:buFont typeface="Arial" panose="020B0604020202020204" pitchFamily="34" charset="0"/>
              <a:buChar char="•"/>
            </a:pPr>
            <a:r>
              <a:rPr lang="en-US" sz="1200" dirty="0"/>
              <a:t>Easy to understand by consumers</a:t>
            </a:r>
          </a:p>
          <a:p>
            <a:pPr marL="285750" indent="-285750">
              <a:buFont typeface="Arial" panose="020B0604020202020204" pitchFamily="34" charset="0"/>
              <a:buChar char="•"/>
            </a:pPr>
            <a:r>
              <a:rPr lang="en-US" sz="1200" dirty="0"/>
              <a:t>Higher number is always more modern</a:t>
            </a:r>
          </a:p>
          <a:p>
            <a:r>
              <a:rPr lang="en-US" sz="1200" dirty="0"/>
              <a:t>Cons:</a:t>
            </a:r>
          </a:p>
          <a:p>
            <a:pPr marL="285750" indent="-285750">
              <a:buFont typeface="Arial" panose="020B0604020202020204" pitchFamily="34" charset="0"/>
              <a:buChar char="•"/>
            </a:pPr>
            <a:r>
              <a:rPr lang="en-US" sz="1200" dirty="0"/>
              <a:t>Does not reflect actual specification of the cable</a:t>
            </a:r>
          </a:p>
        </p:txBody>
      </p:sp>
      <p:sp>
        <p:nvSpPr>
          <p:cNvPr id="9" name="Rectangle 8">
            <a:extLst>
              <a:ext uri="{FF2B5EF4-FFF2-40B4-BE49-F238E27FC236}">
                <a16:creationId xmlns:a16="http://schemas.microsoft.com/office/drawing/2014/main" id="{C526C7E3-5F8E-49E8-A839-265F2B1B5F7B}"/>
              </a:ext>
            </a:extLst>
          </p:cNvPr>
          <p:cNvSpPr/>
          <p:nvPr/>
        </p:nvSpPr>
        <p:spPr>
          <a:xfrm>
            <a:off x="4141347" y="3079464"/>
            <a:ext cx="1227066" cy="15322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u="sng" dirty="0">
                <a:solidFill>
                  <a:sysClr val="windowText" lastClr="000000"/>
                </a:solidFill>
              </a:rPr>
              <a:t>Max Data Rate</a:t>
            </a:r>
          </a:p>
          <a:p>
            <a:pPr algn="ctr"/>
            <a:r>
              <a:rPr lang="en-US" dirty="0">
                <a:solidFill>
                  <a:sysClr val="windowText" lastClr="000000"/>
                </a:solidFill>
              </a:rPr>
              <a:t>10</a:t>
            </a:r>
          </a:p>
          <a:p>
            <a:pPr algn="ctr"/>
            <a:r>
              <a:rPr lang="en-US" dirty="0">
                <a:solidFill>
                  <a:sysClr val="windowText" lastClr="000000"/>
                </a:solidFill>
              </a:rPr>
              <a:t>100</a:t>
            </a:r>
          </a:p>
          <a:p>
            <a:pPr algn="ctr"/>
            <a:r>
              <a:rPr lang="en-US" dirty="0">
                <a:solidFill>
                  <a:sysClr val="windowText" lastClr="000000"/>
                </a:solidFill>
              </a:rPr>
              <a:t>1000</a:t>
            </a:r>
          </a:p>
          <a:p>
            <a:pPr algn="ctr"/>
            <a:r>
              <a:rPr lang="en-US" dirty="0">
                <a:solidFill>
                  <a:sysClr val="windowText" lastClr="000000"/>
                </a:solidFill>
              </a:rPr>
              <a:t>10G</a:t>
            </a:r>
          </a:p>
        </p:txBody>
      </p:sp>
      <p:sp>
        <p:nvSpPr>
          <p:cNvPr id="10" name="Rectangle 9">
            <a:extLst>
              <a:ext uri="{FF2B5EF4-FFF2-40B4-BE49-F238E27FC236}">
                <a16:creationId xmlns:a16="http://schemas.microsoft.com/office/drawing/2014/main" id="{69168B30-4A64-4FE4-BC74-3EFD7A920837}"/>
              </a:ext>
            </a:extLst>
          </p:cNvPr>
          <p:cNvSpPr/>
          <p:nvPr/>
        </p:nvSpPr>
        <p:spPr>
          <a:xfrm>
            <a:off x="5492296" y="3079720"/>
            <a:ext cx="1002894" cy="15322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u="sng" dirty="0">
                <a:solidFill>
                  <a:sysClr val="windowText" lastClr="000000"/>
                </a:solidFill>
              </a:rPr>
              <a:t>“Baseband”</a:t>
            </a:r>
          </a:p>
          <a:p>
            <a:pPr algn="ctr"/>
            <a:endParaRPr lang="en-US" sz="1200" u="sng" dirty="0">
              <a:solidFill>
                <a:sysClr val="windowText" lastClr="000000"/>
              </a:solidFill>
            </a:endParaRPr>
          </a:p>
          <a:p>
            <a:pPr algn="ctr"/>
            <a:endParaRPr lang="en-US" sz="1200" u="sng" dirty="0">
              <a:solidFill>
                <a:sysClr val="windowText" lastClr="000000"/>
              </a:solidFill>
            </a:endParaRPr>
          </a:p>
          <a:p>
            <a:pPr algn="ctr"/>
            <a:r>
              <a:rPr lang="en-US" sz="2000" dirty="0">
                <a:solidFill>
                  <a:sysClr val="windowText" lastClr="000000"/>
                </a:solidFill>
              </a:rPr>
              <a:t>BASE</a:t>
            </a:r>
            <a:endParaRPr lang="en-US" sz="3200" dirty="0">
              <a:solidFill>
                <a:sysClr val="windowText" lastClr="000000"/>
              </a:solidFill>
            </a:endParaRPr>
          </a:p>
        </p:txBody>
      </p:sp>
      <p:sp>
        <p:nvSpPr>
          <p:cNvPr id="11" name="Rectangle 10">
            <a:extLst>
              <a:ext uri="{FF2B5EF4-FFF2-40B4-BE49-F238E27FC236}">
                <a16:creationId xmlns:a16="http://schemas.microsoft.com/office/drawing/2014/main" id="{3EAA4E52-92A3-460C-A2AE-EC6E98A3DB6F}"/>
              </a:ext>
            </a:extLst>
          </p:cNvPr>
          <p:cNvSpPr/>
          <p:nvPr/>
        </p:nvSpPr>
        <p:spPr>
          <a:xfrm>
            <a:off x="6601378" y="3079720"/>
            <a:ext cx="1899589" cy="1532256"/>
          </a:xfrm>
          <a:prstGeom prst="rect">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u="sng" dirty="0">
                <a:solidFill>
                  <a:sysClr val="windowText" lastClr="000000"/>
                </a:solidFill>
              </a:rPr>
              <a:t>“Cable Class”</a:t>
            </a:r>
          </a:p>
          <a:p>
            <a:pPr algn="ctr"/>
            <a:endParaRPr lang="en-US" sz="1200" u="sng" dirty="0">
              <a:solidFill>
                <a:sysClr val="windowText" lastClr="000000"/>
              </a:solidFill>
            </a:endParaRPr>
          </a:p>
          <a:p>
            <a:pPr algn="ctr"/>
            <a:r>
              <a:rPr lang="en-US" sz="1400" dirty="0">
                <a:solidFill>
                  <a:sysClr val="windowText" lastClr="000000"/>
                </a:solidFill>
              </a:rPr>
              <a:t>2 = up to 200 m</a:t>
            </a:r>
          </a:p>
          <a:p>
            <a:pPr algn="ctr"/>
            <a:r>
              <a:rPr lang="en-US" sz="1400" dirty="0">
                <a:solidFill>
                  <a:sysClr val="windowText" lastClr="000000"/>
                </a:solidFill>
              </a:rPr>
              <a:t>5 = up to 500 m</a:t>
            </a:r>
          </a:p>
          <a:p>
            <a:pPr algn="ctr"/>
            <a:r>
              <a:rPr lang="en-US" sz="1400" dirty="0">
                <a:solidFill>
                  <a:sysClr val="windowText" lastClr="000000"/>
                </a:solidFill>
              </a:rPr>
              <a:t>T = Twisted Pair</a:t>
            </a:r>
          </a:p>
          <a:p>
            <a:pPr algn="ctr"/>
            <a:r>
              <a:rPr lang="en-US" sz="1400" dirty="0">
                <a:solidFill>
                  <a:sysClr val="windowText" lastClr="000000"/>
                </a:solidFill>
              </a:rPr>
              <a:t>X = only 2 pairs used</a:t>
            </a:r>
          </a:p>
          <a:p>
            <a:pPr algn="ctr"/>
            <a:r>
              <a:rPr lang="en-US" sz="1400" dirty="0">
                <a:solidFill>
                  <a:sysClr val="windowText" lastClr="000000"/>
                </a:solidFill>
              </a:rPr>
              <a:t>F = Fiber Optic</a:t>
            </a:r>
          </a:p>
        </p:txBody>
      </p:sp>
      <p:sp>
        <p:nvSpPr>
          <p:cNvPr id="12" name="TextBox 11">
            <a:extLst>
              <a:ext uri="{FF2B5EF4-FFF2-40B4-BE49-F238E27FC236}">
                <a16:creationId xmlns:a16="http://schemas.microsoft.com/office/drawing/2014/main" id="{DC1F15EE-F134-4485-B1F9-19D78575B082}"/>
              </a:ext>
            </a:extLst>
          </p:cNvPr>
          <p:cNvSpPr txBox="1"/>
          <p:nvPr/>
        </p:nvSpPr>
        <p:spPr>
          <a:xfrm>
            <a:off x="4359624" y="5340688"/>
            <a:ext cx="4141343" cy="1015663"/>
          </a:xfrm>
          <a:prstGeom prst="rect">
            <a:avLst/>
          </a:prstGeom>
          <a:noFill/>
        </p:spPr>
        <p:txBody>
          <a:bodyPr wrap="square" rtlCol="0">
            <a:spAutoFit/>
          </a:bodyPr>
          <a:lstStyle/>
          <a:p>
            <a:r>
              <a:rPr lang="en-US" sz="1200" dirty="0"/>
              <a:t>Pros:</a:t>
            </a:r>
          </a:p>
          <a:p>
            <a:pPr marL="182880" indent="-182880">
              <a:buFont typeface="Arial" panose="020B0604020202020204" pitchFamily="34" charset="0"/>
              <a:buChar char="•"/>
            </a:pPr>
            <a:r>
              <a:rPr lang="en-US" sz="1200" dirty="0"/>
              <a:t>Very specific and you’re likely to get what you want if you order by this specification system.</a:t>
            </a:r>
          </a:p>
          <a:p>
            <a:r>
              <a:rPr lang="en-US" sz="1200" dirty="0"/>
              <a:t>Cons:</a:t>
            </a:r>
          </a:p>
          <a:p>
            <a:pPr marL="171450" indent="-171450">
              <a:buFont typeface="Arial" panose="020B0604020202020204" pitchFamily="34" charset="0"/>
              <a:buChar char="•"/>
            </a:pPr>
            <a:r>
              <a:rPr lang="en-US" sz="1200" dirty="0"/>
              <a:t>Most consumers don’t understand this system.</a:t>
            </a:r>
          </a:p>
        </p:txBody>
      </p:sp>
      <p:sp>
        <p:nvSpPr>
          <p:cNvPr id="13" name="TextBox 12">
            <a:extLst>
              <a:ext uri="{FF2B5EF4-FFF2-40B4-BE49-F238E27FC236}">
                <a16:creationId xmlns:a16="http://schemas.microsoft.com/office/drawing/2014/main" id="{24B99414-29A0-4F3D-B466-ABFB5F002F70}"/>
              </a:ext>
            </a:extLst>
          </p:cNvPr>
          <p:cNvSpPr txBox="1"/>
          <p:nvPr/>
        </p:nvSpPr>
        <p:spPr>
          <a:xfrm>
            <a:off x="4076454" y="4739370"/>
            <a:ext cx="4483510" cy="338554"/>
          </a:xfrm>
          <a:prstGeom prst="rect">
            <a:avLst/>
          </a:prstGeom>
          <a:noFill/>
        </p:spPr>
        <p:txBody>
          <a:bodyPr wrap="square" rtlCol="0">
            <a:spAutoFit/>
          </a:bodyPr>
          <a:lstStyle/>
          <a:p>
            <a:r>
              <a:rPr lang="en-US" sz="1600" dirty="0"/>
              <a:t>Example: </a:t>
            </a:r>
            <a:r>
              <a:rPr lang="en-US" sz="1400" dirty="0"/>
              <a:t>1000BASE-T = 1 Gigabit Twisted-Pair Cable</a:t>
            </a:r>
            <a:endParaRPr lang="en-US" sz="2000" dirty="0"/>
          </a:p>
        </p:txBody>
      </p:sp>
    </p:spTree>
    <p:extLst>
      <p:ext uri="{BB962C8B-B14F-4D97-AF65-F5344CB8AC3E}">
        <p14:creationId xmlns:p14="http://schemas.microsoft.com/office/powerpoint/2010/main" val="12087200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36440-CBF8-4FB3-867B-8AE8B616B9E9}"/>
              </a:ext>
            </a:extLst>
          </p:cNvPr>
          <p:cNvSpPr>
            <a:spLocks noGrp="1"/>
          </p:cNvSpPr>
          <p:nvPr>
            <p:ph type="title"/>
          </p:nvPr>
        </p:nvSpPr>
        <p:spPr/>
        <p:txBody>
          <a:bodyPr/>
          <a:lstStyle/>
          <a:p>
            <a:r>
              <a:rPr lang="en-US" dirty="0"/>
              <a:t>What about non-BASE things?</a:t>
            </a:r>
          </a:p>
        </p:txBody>
      </p:sp>
      <p:sp>
        <p:nvSpPr>
          <p:cNvPr id="3" name="Content Placeholder 2">
            <a:extLst>
              <a:ext uri="{FF2B5EF4-FFF2-40B4-BE49-F238E27FC236}">
                <a16:creationId xmlns:a16="http://schemas.microsoft.com/office/drawing/2014/main" id="{D416029F-703B-44ED-A151-5C6F115BC05E}"/>
              </a:ext>
            </a:extLst>
          </p:cNvPr>
          <p:cNvSpPr>
            <a:spLocks noGrp="1"/>
          </p:cNvSpPr>
          <p:nvPr>
            <p:ph idx="1"/>
          </p:nvPr>
        </p:nvSpPr>
        <p:spPr>
          <a:xfrm>
            <a:off x="628650" y="1825625"/>
            <a:ext cx="3943350" cy="4351338"/>
          </a:xfrm>
        </p:spPr>
        <p:txBody>
          <a:bodyPr>
            <a:normAutofit/>
          </a:bodyPr>
          <a:lstStyle/>
          <a:p>
            <a:r>
              <a:rPr lang="en-US" sz="1400" dirty="0"/>
              <a:t>If it isn’t BASE(band), then it’s BROAD(band).</a:t>
            </a:r>
          </a:p>
          <a:p>
            <a:r>
              <a:rPr lang="en-US" sz="1400" dirty="0"/>
              <a:t>Broadband means multiple ranges of transmission frequency is mixed into the cable. Examples include “broadband internet” that uses multiple data channels.</a:t>
            </a:r>
          </a:p>
          <a:p>
            <a:r>
              <a:rPr lang="en-US" sz="1400" dirty="0"/>
              <a:t>If you have heard of the term “</a:t>
            </a:r>
            <a:r>
              <a:rPr lang="en-US" sz="1400" dirty="0">
                <a:hlinkClick r:id="rId2"/>
              </a:rPr>
              <a:t>DOCSIS</a:t>
            </a:r>
            <a:r>
              <a:rPr lang="en-US" sz="1400" dirty="0"/>
              <a:t>”, this is the formal term for what most of us use for broadband internet.</a:t>
            </a:r>
          </a:p>
          <a:p>
            <a:r>
              <a:rPr lang="en-US" sz="1400" dirty="0"/>
              <a:t>Broadband cables for ethernet is rare. There is a cable called </a:t>
            </a:r>
            <a:r>
              <a:rPr lang="en-US" sz="1400" dirty="0">
                <a:hlinkClick r:id="rId3"/>
              </a:rPr>
              <a:t>10BROAD36 (10 Mbps broadband over 3600 meters)</a:t>
            </a:r>
            <a:r>
              <a:rPr lang="en-US" sz="1400" dirty="0"/>
              <a:t>, but nobody really uses it.</a:t>
            </a:r>
          </a:p>
          <a:p>
            <a:r>
              <a:rPr lang="en-US" sz="1400" dirty="0"/>
              <a:t>You don’t have to worry about broadband cables. It will not be in the exam. (You will seriously learn about this if you go to a telecom company. They will pay you to learn about it.)</a:t>
            </a:r>
          </a:p>
        </p:txBody>
      </p:sp>
      <p:sp>
        <p:nvSpPr>
          <p:cNvPr id="4" name="Slide Number Placeholder 3">
            <a:extLst>
              <a:ext uri="{FF2B5EF4-FFF2-40B4-BE49-F238E27FC236}">
                <a16:creationId xmlns:a16="http://schemas.microsoft.com/office/drawing/2014/main" id="{A83655DE-D35F-4307-A09E-D5BC11653745}"/>
              </a:ext>
            </a:extLst>
          </p:cNvPr>
          <p:cNvSpPr>
            <a:spLocks noGrp="1"/>
          </p:cNvSpPr>
          <p:nvPr>
            <p:ph type="sldNum" sz="quarter" idx="12"/>
          </p:nvPr>
        </p:nvSpPr>
        <p:spPr/>
        <p:txBody>
          <a:bodyPr/>
          <a:lstStyle/>
          <a:p>
            <a:fld id="{0B02C7C3-1F9D-495C-A818-668CCDC0E8E2}" type="slidenum">
              <a:rPr lang="en-US" smtClean="0"/>
              <a:t>27</a:t>
            </a:fld>
            <a:endParaRPr lang="en-US"/>
          </a:p>
        </p:txBody>
      </p:sp>
      <p:sp>
        <p:nvSpPr>
          <p:cNvPr id="5" name="TextBox 4">
            <a:extLst>
              <a:ext uri="{FF2B5EF4-FFF2-40B4-BE49-F238E27FC236}">
                <a16:creationId xmlns:a16="http://schemas.microsoft.com/office/drawing/2014/main" id="{4650185D-9A4A-447C-B9B4-8BBDE06EF13D}"/>
              </a:ext>
            </a:extLst>
          </p:cNvPr>
          <p:cNvSpPr txBox="1"/>
          <p:nvPr/>
        </p:nvSpPr>
        <p:spPr>
          <a:xfrm>
            <a:off x="628650" y="6444477"/>
            <a:ext cx="5146217" cy="276999"/>
          </a:xfrm>
          <a:prstGeom prst="rect">
            <a:avLst/>
          </a:prstGeom>
          <a:noFill/>
        </p:spPr>
        <p:txBody>
          <a:bodyPr wrap="none" rtlCol="0">
            <a:spAutoFit/>
          </a:bodyPr>
          <a:lstStyle/>
          <a:p>
            <a:r>
              <a:rPr lang="en-US" altLang="ja-JP" sz="1200" dirty="0"/>
              <a:t>※ This is an enhanced edition slide not included during live presentation.</a:t>
            </a:r>
            <a:endParaRPr lang="en-US" sz="1200" dirty="0"/>
          </a:p>
        </p:txBody>
      </p:sp>
      <p:grpSp>
        <p:nvGrpSpPr>
          <p:cNvPr id="43" name="Group 42">
            <a:extLst>
              <a:ext uri="{FF2B5EF4-FFF2-40B4-BE49-F238E27FC236}">
                <a16:creationId xmlns:a16="http://schemas.microsoft.com/office/drawing/2014/main" id="{72FAC537-647A-4E10-B181-F678F2B09808}"/>
              </a:ext>
            </a:extLst>
          </p:cNvPr>
          <p:cNvGrpSpPr/>
          <p:nvPr/>
        </p:nvGrpSpPr>
        <p:grpSpPr>
          <a:xfrm>
            <a:off x="5063098" y="2433637"/>
            <a:ext cx="3379021" cy="547687"/>
            <a:chOff x="5190098" y="2090737"/>
            <a:chExt cx="3379021" cy="547687"/>
          </a:xfrm>
        </p:grpSpPr>
        <p:grpSp>
          <p:nvGrpSpPr>
            <p:cNvPr id="7" name="Group 6">
              <a:extLst>
                <a:ext uri="{FF2B5EF4-FFF2-40B4-BE49-F238E27FC236}">
                  <a16:creationId xmlns:a16="http://schemas.microsoft.com/office/drawing/2014/main" id="{E9BB8079-0104-43BE-B2E2-D9B6442B83C7}"/>
                </a:ext>
              </a:extLst>
            </p:cNvPr>
            <p:cNvGrpSpPr/>
            <p:nvPr/>
          </p:nvGrpSpPr>
          <p:grpSpPr>
            <a:xfrm>
              <a:off x="5190098" y="2090737"/>
              <a:ext cx="845371" cy="547687"/>
              <a:chOff x="3419220" y="2336006"/>
              <a:chExt cx="845371" cy="852488"/>
            </a:xfrm>
          </p:grpSpPr>
          <p:sp>
            <p:nvSpPr>
              <p:cNvPr id="28" name="Freeform: Shape 27">
                <a:extLst>
                  <a:ext uri="{FF2B5EF4-FFF2-40B4-BE49-F238E27FC236}">
                    <a16:creationId xmlns:a16="http://schemas.microsoft.com/office/drawing/2014/main" id="{B1E6B1F9-FF4B-4C76-BC72-BEFF2BE1F558}"/>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5B483439-7EE0-4317-A78E-36DDB0FB608D}"/>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122B71D-54E8-4112-8A30-B0883BBDC471}"/>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4EAC53BC-0296-4671-8493-E31F4886162F}"/>
                </a:ext>
              </a:extLst>
            </p:cNvPr>
            <p:cNvGrpSpPr/>
            <p:nvPr/>
          </p:nvGrpSpPr>
          <p:grpSpPr>
            <a:xfrm>
              <a:off x="6034648" y="2090737"/>
              <a:ext cx="845371" cy="547687"/>
              <a:chOff x="3419220" y="2336006"/>
              <a:chExt cx="845371" cy="852488"/>
            </a:xfrm>
          </p:grpSpPr>
          <p:sp>
            <p:nvSpPr>
              <p:cNvPr id="32" name="Freeform: Shape 31">
                <a:extLst>
                  <a:ext uri="{FF2B5EF4-FFF2-40B4-BE49-F238E27FC236}">
                    <a16:creationId xmlns:a16="http://schemas.microsoft.com/office/drawing/2014/main" id="{0CE487C2-8622-423D-B6F8-84A635484971}"/>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F43CD1CC-14AC-46A3-A9F5-413D6972EA32}"/>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B01E0263-F019-4EF4-B6D4-68F390F6DB54}"/>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B081350E-8761-4CCA-AB2A-C3087939EAD3}"/>
                </a:ext>
              </a:extLst>
            </p:cNvPr>
            <p:cNvGrpSpPr/>
            <p:nvPr/>
          </p:nvGrpSpPr>
          <p:grpSpPr>
            <a:xfrm>
              <a:off x="6879198" y="2090737"/>
              <a:ext cx="845371" cy="547687"/>
              <a:chOff x="3419220" y="2336006"/>
              <a:chExt cx="845371" cy="852488"/>
            </a:xfrm>
          </p:grpSpPr>
          <p:sp>
            <p:nvSpPr>
              <p:cNvPr id="36" name="Freeform: Shape 35">
                <a:extLst>
                  <a:ext uri="{FF2B5EF4-FFF2-40B4-BE49-F238E27FC236}">
                    <a16:creationId xmlns:a16="http://schemas.microsoft.com/office/drawing/2014/main" id="{29C5C759-2B9C-43EC-9B56-47BF379A5205}"/>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8DBA57E4-BDEB-45DD-BA10-7D9F10F5B4AC}"/>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506236F6-879A-4B51-B2C0-1A1CA9354630}"/>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FE2865ED-7617-423D-8C35-3FB53994D87B}"/>
                </a:ext>
              </a:extLst>
            </p:cNvPr>
            <p:cNvGrpSpPr/>
            <p:nvPr/>
          </p:nvGrpSpPr>
          <p:grpSpPr>
            <a:xfrm>
              <a:off x="7723748" y="2090737"/>
              <a:ext cx="845371" cy="547687"/>
              <a:chOff x="3419220" y="2336006"/>
              <a:chExt cx="845371" cy="852488"/>
            </a:xfrm>
          </p:grpSpPr>
          <p:sp>
            <p:nvSpPr>
              <p:cNvPr id="40" name="Freeform: Shape 39">
                <a:extLst>
                  <a:ext uri="{FF2B5EF4-FFF2-40B4-BE49-F238E27FC236}">
                    <a16:creationId xmlns:a16="http://schemas.microsoft.com/office/drawing/2014/main" id="{E03775A8-6B6F-44D9-8BBF-24F4C0A2F9C0}"/>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A055888F-4AD7-48DE-96A1-F06B33A9A010}"/>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3EDD0913-4A82-4B6E-9C99-B9224AEFDB13}"/>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4" name="TextBox 43">
            <a:extLst>
              <a:ext uri="{FF2B5EF4-FFF2-40B4-BE49-F238E27FC236}">
                <a16:creationId xmlns:a16="http://schemas.microsoft.com/office/drawing/2014/main" id="{C78A4262-6E97-4D12-A6B5-6C0624EE0DF8}"/>
              </a:ext>
            </a:extLst>
          </p:cNvPr>
          <p:cNvSpPr txBox="1"/>
          <p:nvPr/>
        </p:nvSpPr>
        <p:spPr>
          <a:xfrm>
            <a:off x="4791405" y="3101203"/>
            <a:ext cx="3921586" cy="461665"/>
          </a:xfrm>
          <a:prstGeom prst="rect">
            <a:avLst/>
          </a:prstGeom>
          <a:noFill/>
        </p:spPr>
        <p:txBody>
          <a:bodyPr wrap="none" rtlCol="0">
            <a:spAutoFit/>
          </a:bodyPr>
          <a:lstStyle/>
          <a:p>
            <a:pPr algn="ctr"/>
            <a:r>
              <a:rPr lang="en-US" sz="1200" dirty="0"/>
              <a:t>Baseband communication has only one base frequency.</a:t>
            </a:r>
          </a:p>
          <a:p>
            <a:pPr algn="ctr"/>
            <a:r>
              <a:rPr lang="en-US" sz="1200" dirty="0"/>
              <a:t>There is no sense of “channels” here.</a:t>
            </a:r>
          </a:p>
        </p:txBody>
      </p:sp>
      <p:sp>
        <p:nvSpPr>
          <p:cNvPr id="45" name="TextBox 44">
            <a:extLst>
              <a:ext uri="{FF2B5EF4-FFF2-40B4-BE49-F238E27FC236}">
                <a16:creationId xmlns:a16="http://schemas.microsoft.com/office/drawing/2014/main" id="{B27AC732-135B-400A-9821-CC3A52EAF805}"/>
              </a:ext>
            </a:extLst>
          </p:cNvPr>
          <p:cNvSpPr txBox="1"/>
          <p:nvPr/>
        </p:nvSpPr>
        <p:spPr>
          <a:xfrm>
            <a:off x="4678274" y="4972068"/>
            <a:ext cx="4147867" cy="1200329"/>
          </a:xfrm>
          <a:prstGeom prst="rect">
            <a:avLst/>
          </a:prstGeom>
          <a:noFill/>
        </p:spPr>
        <p:txBody>
          <a:bodyPr wrap="none" rtlCol="0">
            <a:spAutoFit/>
          </a:bodyPr>
          <a:lstStyle/>
          <a:p>
            <a:pPr algn="ctr"/>
            <a:r>
              <a:rPr lang="en-US" sz="1200" dirty="0"/>
              <a:t>Broadband communication has many “channels”.</a:t>
            </a:r>
          </a:p>
          <a:p>
            <a:pPr algn="ctr"/>
            <a:r>
              <a:rPr lang="en-US" sz="1200" dirty="0"/>
              <a:t>The “modem” at each side will merge/split these channels.</a:t>
            </a:r>
          </a:p>
          <a:p>
            <a:pPr algn="ctr"/>
            <a:endParaRPr lang="en-US" sz="1200" dirty="0"/>
          </a:p>
          <a:p>
            <a:r>
              <a:rPr lang="en-US" sz="1200" dirty="0"/>
              <a:t>Typical cases of broadband communications include:</a:t>
            </a:r>
          </a:p>
          <a:p>
            <a:pPr marL="171450" indent="-171450">
              <a:buFontTx/>
              <a:buChar char="-"/>
            </a:pPr>
            <a:r>
              <a:rPr lang="en-US" sz="1200" dirty="0"/>
              <a:t>Digital Subscriber Line (DSL): Phone Voice + Internet</a:t>
            </a:r>
          </a:p>
          <a:p>
            <a:pPr marL="171450" indent="-171450">
              <a:buFontTx/>
              <a:buChar char="-"/>
            </a:pPr>
            <a:r>
              <a:rPr lang="en-US" sz="1200" dirty="0"/>
              <a:t>Cable Television (CATV): Television + Internet</a:t>
            </a:r>
          </a:p>
        </p:txBody>
      </p:sp>
      <p:grpSp>
        <p:nvGrpSpPr>
          <p:cNvPr id="80" name="Group 79">
            <a:extLst>
              <a:ext uri="{FF2B5EF4-FFF2-40B4-BE49-F238E27FC236}">
                <a16:creationId xmlns:a16="http://schemas.microsoft.com/office/drawing/2014/main" id="{685AF382-D72D-42DB-9832-77E1C0BFCBAF}"/>
              </a:ext>
            </a:extLst>
          </p:cNvPr>
          <p:cNvGrpSpPr/>
          <p:nvPr/>
        </p:nvGrpSpPr>
        <p:grpSpPr>
          <a:xfrm>
            <a:off x="5063098" y="4209277"/>
            <a:ext cx="3547138" cy="547687"/>
            <a:chOff x="5063098" y="4662512"/>
            <a:chExt cx="3547138" cy="547687"/>
          </a:xfrm>
        </p:grpSpPr>
        <p:grpSp>
          <p:nvGrpSpPr>
            <p:cNvPr id="46" name="Group 45">
              <a:extLst>
                <a:ext uri="{FF2B5EF4-FFF2-40B4-BE49-F238E27FC236}">
                  <a16:creationId xmlns:a16="http://schemas.microsoft.com/office/drawing/2014/main" id="{FD622851-3240-4EC0-A15B-120896BF90CD}"/>
                </a:ext>
              </a:extLst>
            </p:cNvPr>
            <p:cNvGrpSpPr/>
            <p:nvPr/>
          </p:nvGrpSpPr>
          <p:grpSpPr>
            <a:xfrm>
              <a:off x="5063098" y="4662512"/>
              <a:ext cx="3379021" cy="547687"/>
              <a:chOff x="5190098" y="2090737"/>
              <a:chExt cx="3379021" cy="547687"/>
            </a:xfrm>
          </p:grpSpPr>
          <p:grpSp>
            <p:nvGrpSpPr>
              <p:cNvPr id="47" name="Group 46">
                <a:extLst>
                  <a:ext uri="{FF2B5EF4-FFF2-40B4-BE49-F238E27FC236}">
                    <a16:creationId xmlns:a16="http://schemas.microsoft.com/office/drawing/2014/main" id="{EA91590E-C1CF-4345-B63A-5322FA60DA16}"/>
                  </a:ext>
                </a:extLst>
              </p:cNvPr>
              <p:cNvGrpSpPr/>
              <p:nvPr/>
            </p:nvGrpSpPr>
            <p:grpSpPr>
              <a:xfrm>
                <a:off x="5190098" y="2090737"/>
                <a:ext cx="845371" cy="547687"/>
                <a:chOff x="3419220" y="2336006"/>
                <a:chExt cx="845371" cy="852488"/>
              </a:xfrm>
            </p:grpSpPr>
            <p:sp>
              <p:nvSpPr>
                <p:cNvPr id="60" name="Freeform: Shape 59">
                  <a:extLst>
                    <a:ext uri="{FF2B5EF4-FFF2-40B4-BE49-F238E27FC236}">
                      <a16:creationId xmlns:a16="http://schemas.microsoft.com/office/drawing/2014/main" id="{09264D94-92B8-4F17-9220-EF878573FBC5}"/>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B22D005D-D511-4701-8790-28E4A361047E}"/>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Shape 61">
                  <a:extLst>
                    <a:ext uri="{FF2B5EF4-FFF2-40B4-BE49-F238E27FC236}">
                      <a16:creationId xmlns:a16="http://schemas.microsoft.com/office/drawing/2014/main" id="{FD8C438D-B16C-4761-9F3A-A137010D071D}"/>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76E9778F-1303-48F5-B3FC-484C4BD53F33}"/>
                  </a:ext>
                </a:extLst>
              </p:cNvPr>
              <p:cNvGrpSpPr/>
              <p:nvPr/>
            </p:nvGrpSpPr>
            <p:grpSpPr>
              <a:xfrm>
                <a:off x="6034648" y="2090737"/>
                <a:ext cx="845371" cy="547687"/>
                <a:chOff x="3419220" y="2336006"/>
                <a:chExt cx="845371" cy="852488"/>
              </a:xfrm>
            </p:grpSpPr>
            <p:sp>
              <p:nvSpPr>
                <p:cNvPr id="57" name="Freeform: Shape 56">
                  <a:extLst>
                    <a:ext uri="{FF2B5EF4-FFF2-40B4-BE49-F238E27FC236}">
                      <a16:creationId xmlns:a16="http://schemas.microsoft.com/office/drawing/2014/main" id="{24C80EC4-2395-4691-B4DD-C4017ABF6DF9}"/>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Shape 57">
                  <a:extLst>
                    <a:ext uri="{FF2B5EF4-FFF2-40B4-BE49-F238E27FC236}">
                      <a16:creationId xmlns:a16="http://schemas.microsoft.com/office/drawing/2014/main" id="{D5D3E6A9-9257-4994-86C6-E5B6E54293F5}"/>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a:extLst>
                    <a:ext uri="{FF2B5EF4-FFF2-40B4-BE49-F238E27FC236}">
                      <a16:creationId xmlns:a16="http://schemas.microsoft.com/office/drawing/2014/main" id="{DA2BED79-6200-4088-815E-7BFDB816AAED}"/>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a:extLst>
                  <a:ext uri="{FF2B5EF4-FFF2-40B4-BE49-F238E27FC236}">
                    <a16:creationId xmlns:a16="http://schemas.microsoft.com/office/drawing/2014/main" id="{92763EB3-B556-46E5-9AF2-2A62371F4751}"/>
                  </a:ext>
                </a:extLst>
              </p:cNvPr>
              <p:cNvGrpSpPr/>
              <p:nvPr/>
            </p:nvGrpSpPr>
            <p:grpSpPr>
              <a:xfrm>
                <a:off x="6879198" y="2090737"/>
                <a:ext cx="845371" cy="547687"/>
                <a:chOff x="3419220" y="2336006"/>
                <a:chExt cx="845371" cy="852488"/>
              </a:xfrm>
            </p:grpSpPr>
            <p:sp>
              <p:nvSpPr>
                <p:cNvPr id="54" name="Freeform: Shape 53">
                  <a:extLst>
                    <a:ext uri="{FF2B5EF4-FFF2-40B4-BE49-F238E27FC236}">
                      <a16:creationId xmlns:a16="http://schemas.microsoft.com/office/drawing/2014/main" id="{7C45BC00-FAE3-4546-967F-3197506B796E}"/>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3345EB3C-F621-49CF-A441-B3CE5789467A}"/>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4F358D7-A5CB-4C06-87FF-6701C9076D99}"/>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0" name="Group 49">
                <a:extLst>
                  <a:ext uri="{FF2B5EF4-FFF2-40B4-BE49-F238E27FC236}">
                    <a16:creationId xmlns:a16="http://schemas.microsoft.com/office/drawing/2014/main" id="{845F0643-BB32-4A6F-A721-D599AE22ABC4}"/>
                  </a:ext>
                </a:extLst>
              </p:cNvPr>
              <p:cNvGrpSpPr/>
              <p:nvPr/>
            </p:nvGrpSpPr>
            <p:grpSpPr>
              <a:xfrm>
                <a:off x="7723748" y="2090737"/>
                <a:ext cx="845371" cy="547687"/>
                <a:chOff x="3419220" y="2336006"/>
                <a:chExt cx="845371" cy="852488"/>
              </a:xfrm>
            </p:grpSpPr>
            <p:sp>
              <p:nvSpPr>
                <p:cNvPr id="51" name="Freeform: Shape 50">
                  <a:extLst>
                    <a:ext uri="{FF2B5EF4-FFF2-40B4-BE49-F238E27FC236}">
                      <a16:creationId xmlns:a16="http://schemas.microsoft.com/office/drawing/2014/main" id="{793F43BC-C9B0-430C-B740-0CD12319722F}"/>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Shape 51">
                  <a:extLst>
                    <a:ext uri="{FF2B5EF4-FFF2-40B4-BE49-F238E27FC236}">
                      <a16:creationId xmlns:a16="http://schemas.microsoft.com/office/drawing/2014/main" id="{47B4BE02-E5CD-4CB5-8967-0AFEC8B71128}"/>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4F8DD982-1F71-419C-9DDE-97CB2BEEB102}"/>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64" name="Group 63">
              <a:extLst>
                <a:ext uri="{FF2B5EF4-FFF2-40B4-BE49-F238E27FC236}">
                  <a16:creationId xmlns:a16="http://schemas.microsoft.com/office/drawing/2014/main" id="{776EB499-AEDD-489F-8102-7BC87AE1B8D6}"/>
                </a:ext>
              </a:extLst>
            </p:cNvPr>
            <p:cNvGrpSpPr/>
            <p:nvPr/>
          </p:nvGrpSpPr>
          <p:grpSpPr>
            <a:xfrm>
              <a:off x="5128698" y="4662512"/>
              <a:ext cx="1306402" cy="547687"/>
              <a:chOff x="3419220" y="2336006"/>
              <a:chExt cx="845371" cy="852488"/>
            </a:xfrm>
          </p:grpSpPr>
          <p:sp>
            <p:nvSpPr>
              <p:cNvPr id="77" name="Freeform: Shape 76">
                <a:extLst>
                  <a:ext uri="{FF2B5EF4-FFF2-40B4-BE49-F238E27FC236}">
                    <a16:creationId xmlns:a16="http://schemas.microsoft.com/office/drawing/2014/main" id="{3B2F0BD7-9CB3-426B-991D-6F689A50C91A}"/>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56C783E9-0E21-4847-887B-E81CD531D0FE}"/>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1A520519-9811-4025-8134-519A78A16D90}"/>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D6319F9E-A7B4-453A-AE7C-AC9367755823}"/>
                </a:ext>
              </a:extLst>
            </p:cNvPr>
            <p:cNvGrpSpPr/>
            <p:nvPr/>
          </p:nvGrpSpPr>
          <p:grpSpPr>
            <a:xfrm>
              <a:off x="6433831" y="4662512"/>
              <a:ext cx="1306402" cy="547687"/>
              <a:chOff x="3419220" y="2336006"/>
              <a:chExt cx="845371" cy="852488"/>
            </a:xfrm>
          </p:grpSpPr>
          <p:sp>
            <p:nvSpPr>
              <p:cNvPr id="74" name="Freeform: Shape 73">
                <a:extLst>
                  <a:ext uri="{FF2B5EF4-FFF2-40B4-BE49-F238E27FC236}">
                    <a16:creationId xmlns:a16="http://schemas.microsoft.com/office/drawing/2014/main" id="{2A9E8B23-D7B9-4F7B-B24E-F39B1574CEEA}"/>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id="{3ABB46B3-955F-426B-B290-D80251B62D4E}"/>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a:extLst>
                  <a:ext uri="{FF2B5EF4-FFF2-40B4-BE49-F238E27FC236}">
                    <a16:creationId xmlns:a16="http://schemas.microsoft.com/office/drawing/2014/main" id="{A0A43D43-CB45-458A-B747-8CAE4B8343CE}"/>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Freeform: Shape 70">
              <a:extLst>
                <a:ext uri="{FF2B5EF4-FFF2-40B4-BE49-F238E27FC236}">
                  <a16:creationId xmlns:a16="http://schemas.microsoft.com/office/drawing/2014/main" id="{9E4B3906-5AB0-4213-9EFF-55187665065A}"/>
                </a:ext>
              </a:extLst>
            </p:cNvPr>
            <p:cNvSpPr/>
            <p:nvPr/>
          </p:nvSpPr>
          <p:spPr>
            <a:xfrm>
              <a:off x="7738964" y="4662512"/>
              <a:ext cx="435805" cy="547687"/>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53D2138B-605A-4140-B34E-210208E5F50D}"/>
                </a:ext>
              </a:extLst>
            </p:cNvPr>
            <p:cNvSpPr/>
            <p:nvPr/>
          </p:nvSpPr>
          <p:spPr>
            <a:xfrm>
              <a:off x="8174431" y="4662512"/>
              <a:ext cx="435805" cy="547687"/>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78502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75306-5885-4BB8-A17A-BED085D3711E}"/>
              </a:ext>
            </a:extLst>
          </p:cNvPr>
          <p:cNvSpPr>
            <a:spLocks noGrp="1"/>
          </p:cNvSpPr>
          <p:nvPr>
            <p:ph type="title"/>
          </p:nvPr>
        </p:nvSpPr>
        <p:spPr/>
        <p:txBody>
          <a:bodyPr/>
          <a:lstStyle/>
          <a:p>
            <a:r>
              <a:rPr lang="en-US" dirty="0"/>
              <a:t>Going Over 100m?</a:t>
            </a:r>
          </a:p>
        </p:txBody>
      </p:sp>
      <p:sp>
        <p:nvSpPr>
          <p:cNvPr id="3" name="Content Placeholder 2">
            <a:extLst>
              <a:ext uri="{FF2B5EF4-FFF2-40B4-BE49-F238E27FC236}">
                <a16:creationId xmlns:a16="http://schemas.microsoft.com/office/drawing/2014/main" id="{2A1CD55B-75FB-4E51-9A14-6B954B83CD57}"/>
              </a:ext>
            </a:extLst>
          </p:cNvPr>
          <p:cNvSpPr>
            <a:spLocks noGrp="1"/>
          </p:cNvSpPr>
          <p:nvPr>
            <p:ph idx="1"/>
          </p:nvPr>
        </p:nvSpPr>
        <p:spPr/>
        <p:txBody>
          <a:bodyPr>
            <a:normAutofit/>
          </a:bodyPr>
          <a:lstStyle/>
          <a:p>
            <a:r>
              <a:rPr lang="en-US" sz="2000" dirty="0"/>
              <a:t>Most ethernet cables nowadays no longer support over 100m lengths. Here are some suggested solutions:</a:t>
            </a:r>
          </a:p>
          <a:p>
            <a:r>
              <a:rPr lang="en-US" sz="2000" dirty="0"/>
              <a:t>Using repeaters or chain with switches.</a:t>
            </a:r>
          </a:p>
          <a:p>
            <a:r>
              <a:rPr lang="en-US" sz="2000" dirty="0"/>
              <a:t>Using fiber optic systems. High upfront cost, but very high performance and can cover great distances.</a:t>
            </a:r>
          </a:p>
          <a:p>
            <a:r>
              <a:rPr lang="en-US" sz="2000" dirty="0"/>
              <a:t>Using wireless solutions is great when laying wires is expensive or impossible (two office buildings on two sides of public road, etc.)</a:t>
            </a:r>
          </a:p>
        </p:txBody>
      </p:sp>
      <p:sp>
        <p:nvSpPr>
          <p:cNvPr id="4" name="Slide Number Placeholder 3">
            <a:extLst>
              <a:ext uri="{FF2B5EF4-FFF2-40B4-BE49-F238E27FC236}">
                <a16:creationId xmlns:a16="http://schemas.microsoft.com/office/drawing/2014/main" id="{E3E28085-2AAA-444D-8A4B-7ADE19539CC5}"/>
              </a:ext>
            </a:extLst>
          </p:cNvPr>
          <p:cNvSpPr>
            <a:spLocks noGrp="1"/>
          </p:cNvSpPr>
          <p:nvPr>
            <p:ph type="sldNum" sz="quarter" idx="12"/>
          </p:nvPr>
        </p:nvSpPr>
        <p:spPr/>
        <p:txBody>
          <a:bodyPr/>
          <a:lstStyle/>
          <a:p>
            <a:fld id="{0B02C7C3-1F9D-495C-A818-668CCDC0E8E2}" type="slidenum">
              <a:rPr lang="en-US" smtClean="0"/>
              <a:t>28</a:t>
            </a:fld>
            <a:endParaRPr lang="en-US"/>
          </a:p>
        </p:txBody>
      </p:sp>
      <p:sp>
        <p:nvSpPr>
          <p:cNvPr id="5" name="TextBox 4">
            <a:extLst>
              <a:ext uri="{FF2B5EF4-FFF2-40B4-BE49-F238E27FC236}">
                <a16:creationId xmlns:a16="http://schemas.microsoft.com/office/drawing/2014/main" id="{FF63E774-2BD1-4707-A86F-E1BD25A28168}"/>
              </a:ext>
            </a:extLst>
          </p:cNvPr>
          <p:cNvSpPr txBox="1"/>
          <p:nvPr/>
        </p:nvSpPr>
        <p:spPr>
          <a:xfrm>
            <a:off x="628650" y="6444477"/>
            <a:ext cx="5104539" cy="276999"/>
          </a:xfrm>
          <a:prstGeom prst="rect">
            <a:avLst/>
          </a:prstGeom>
          <a:noFill/>
        </p:spPr>
        <p:txBody>
          <a:bodyPr wrap="none" rtlCol="0">
            <a:spAutoFit/>
          </a:bodyPr>
          <a:lstStyle/>
          <a:p>
            <a:r>
              <a:rPr lang="en-US" altLang="ja-JP" sz="1200" dirty="0"/>
              <a:t>※ This is an enhanced edition slide not included during live presentation.</a:t>
            </a:r>
            <a:endParaRPr lang="en-US" sz="1200" dirty="0"/>
          </a:p>
        </p:txBody>
      </p:sp>
    </p:spTree>
    <p:extLst>
      <p:ext uri="{BB962C8B-B14F-4D97-AF65-F5344CB8AC3E}">
        <p14:creationId xmlns:p14="http://schemas.microsoft.com/office/powerpoint/2010/main" val="15411676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21702-F680-42CE-83D3-67E56CB839CE}"/>
              </a:ext>
            </a:extLst>
          </p:cNvPr>
          <p:cNvSpPr>
            <a:spLocks noGrp="1"/>
          </p:cNvSpPr>
          <p:nvPr>
            <p:ph type="title"/>
          </p:nvPr>
        </p:nvSpPr>
        <p:spPr/>
        <p:txBody>
          <a:bodyPr>
            <a:noAutofit/>
          </a:bodyPr>
          <a:lstStyle/>
          <a:p>
            <a:r>
              <a:rPr lang="en-US" sz="3200" dirty="0"/>
              <a:t>Example of properly labeled commercial (home-use) cables</a:t>
            </a:r>
          </a:p>
        </p:txBody>
      </p:sp>
      <p:sp>
        <p:nvSpPr>
          <p:cNvPr id="4" name="Slide Number Placeholder 3">
            <a:extLst>
              <a:ext uri="{FF2B5EF4-FFF2-40B4-BE49-F238E27FC236}">
                <a16:creationId xmlns:a16="http://schemas.microsoft.com/office/drawing/2014/main" id="{43FA2111-F00E-416A-9477-96560BA0768B}"/>
              </a:ext>
            </a:extLst>
          </p:cNvPr>
          <p:cNvSpPr>
            <a:spLocks noGrp="1"/>
          </p:cNvSpPr>
          <p:nvPr>
            <p:ph type="sldNum" sz="quarter" idx="12"/>
          </p:nvPr>
        </p:nvSpPr>
        <p:spPr/>
        <p:txBody>
          <a:bodyPr/>
          <a:lstStyle/>
          <a:p>
            <a:fld id="{0B02C7C3-1F9D-495C-A818-668CCDC0E8E2}" type="slidenum">
              <a:rPr lang="en-US" smtClean="0">
                <a:solidFill>
                  <a:srgbClr val="C00000"/>
                </a:solidFill>
              </a:rPr>
              <a:t>29</a:t>
            </a:fld>
            <a:endParaRPr lang="en-US">
              <a:solidFill>
                <a:srgbClr val="C00000"/>
              </a:solidFill>
            </a:endParaRPr>
          </a:p>
        </p:txBody>
      </p:sp>
      <p:pic>
        <p:nvPicPr>
          <p:cNvPr id="10" name="Picture 9">
            <a:extLst>
              <a:ext uri="{FF2B5EF4-FFF2-40B4-BE49-F238E27FC236}">
                <a16:creationId xmlns:a16="http://schemas.microsoft.com/office/drawing/2014/main" id="{0894BE52-4E56-45EA-9FB0-06868A284D8E}"/>
              </a:ext>
            </a:extLst>
          </p:cNvPr>
          <p:cNvPicPr>
            <a:picLocks noChangeAspect="1"/>
          </p:cNvPicPr>
          <p:nvPr/>
        </p:nvPicPr>
        <p:blipFill>
          <a:blip r:embed="rId2"/>
          <a:stretch>
            <a:fillRect/>
          </a:stretch>
        </p:blipFill>
        <p:spPr>
          <a:xfrm>
            <a:off x="2720218" y="1640019"/>
            <a:ext cx="3703563" cy="4510057"/>
          </a:xfrm>
          <a:prstGeom prst="rect">
            <a:avLst/>
          </a:prstGeom>
        </p:spPr>
      </p:pic>
      <p:sp>
        <p:nvSpPr>
          <p:cNvPr id="12" name="TextBox 11">
            <a:extLst>
              <a:ext uri="{FF2B5EF4-FFF2-40B4-BE49-F238E27FC236}">
                <a16:creationId xmlns:a16="http://schemas.microsoft.com/office/drawing/2014/main" id="{799FA7C4-DB38-4F6A-86EA-DCF93BA43766}"/>
              </a:ext>
            </a:extLst>
          </p:cNvPr>
          <p:cNvSpPr txBox="1"/>
          <p:nvPr/>
        </p:nvSpPr>
        <p:spPr>
          <a:xfrm>
            <a:off x="628650" y="6160320"/>
            <a:ext cx="4179990" cy="276999"/>
          </a:xfrm>
          <a:prstGeom prst="rect">
            <a:avLst/>
          </a:prstGeom>
          <a:noFill/>
        </p:spPr>
        <p:txBody>
          <a:bodyPr wrap="none" rtlCol="0">
            <a:spAutoFit/>
          </a:bodyPr>
          <a:lstStyle/>
          <a:p>
            <a:r>
              <a:rPr lang="en-US" sz="1200" dirty="0"/>
              <a:t>Source: Commercial product being reviewed and critiqued.</a:t>
            </a:r>
          </a:p>
        </p:txBody>
      </p:sp>
      <p:sp>
        <p:nvSpPr>
          <p:cNvPr id="11" name="Rectangle 10">
            <a:extLst>
              <a:ext uri="{FF2B5EF4-FFF2-40B4-BE49-F238E27FC236}">
                <a16:creationId xmlns:a16="http://schemas.microsoft.com/office/drawing/2014/main" id="{5783BAA7-9F5F-4A67-BF3C-82A1A72A5B7A}"/>
              </a:ext>
            </a:extLst>
          </p:cNvPr>
          <p:cNvSpPr/>
          <p:nvPr/>
        </p:nvSpPr>
        <p:spPr>
          <a:xfrm>
            <a:off x="3258889" y="4725383"/>
            <a:ext cx="761017" cy="2064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1E0E9F5-D7F8-404A-A2BC-27C5239198F4}"/>
              </a:ext>
            </a:extLst>
          </p:cNvPr>
          <p:cNvSpPr/>
          <p:nvPr/>
        </p:nvSpPr>
        <p:spPr>
          <a:xfrm>
            <a:off x="3412273" y="2607515"/>
            <a:ext cx="1227731" cy="7315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03C600D-9461-4E6C-9AE4-F78572BEBDDE}"/>
              </a:ext>
            </a:extLst>
          </p:cNvPr>
          <p:cNvSpPr/>
          <p:nvPr/>
        </p:nvSpPr>
        <p:spPr>
          <a:xfrm>
            <a:off x="4809084" y="4542027"/>
            <a:ext cx="563450" cy="53479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BBEE972-CD4E-4F96-AF47-ED6AC4017F88}"/>
              </a:ext>
            </a:extLst>
          </p:cNvPr>
          <p:cNvSpPr/>
          <p:nvPr/>
        </p:nvSpPr>
        <p:spPr>
          <a:xfrm>
            <a:off x="3258889" y="4975414"/>
            <a:ext cx="1296875" cy="53479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C7E4D17-03EA-4399-965E-17E08FFD60C5}"/>
              </a:ext>
            </a:extLst>
          </p:cNvPr>
          <p:cNvSpPr/>
          <p:nvPr/>
        </p:nvSpPr>
        <p:spPr>
          <a:xfrm>
            <a:off x="4597153" y="5114925"/>
            <a:ext cx="563450" cy="2571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560640C-087F-49EE-A3FF-44C8A04DD538}"/>
              </a:ext>
            </a:extLst>
          </p:cNvPr>
          <p:cNvSpPr txBox="1"/>
          <p:nvPr/>
        </p:nvSpPr>
        <p:spPr>
          <a:xfrm>
            <a:off x="460014" y="2814523"/>
            <a:ext cx="1553630" cy="369332"/>
          </a:xfrm>
          <a:prstGeom prst="rect">
            <a:avLst/>
          </a:prstGeom>
          <a:noFill/>
        </p:spPr>
        <p:txBody>
          <a:bodyPr wrap="none" rtlCol="0">
            <a:spAutoFit/>
          </a:bodyPr>
          <a:lstStyle/>
          <a:p>
            <a:r>
              <a:rPr lang="en-US" dirty="0"/>
              <a:t>“Cat” number</a:t>
            </a:r>
          </a:p>
        </p:txBody>
      </p:sp>
      <p:sp>
        <p:nvSpPr>
          <p:cNvPr id="19" name="TextBox 18">
            <a:extLst>
              <a:ext uri="{FF2B5EF4-FFF2-40B4-BE49-F238E27FC236}">
                <a16:creationId xmlns:a16="http://schemas.microsoft.com/office/drawing/2014/main" id="{525760A5-BBC4-4D96-BC22-4034BC68B497}"/>
              </a:ext>
            </a:extLst>
          </p:cNvPr>
          <p:cNvSpPr txBox="1"/>
          <p:nvPr/>
        </p:nvSpPr>
        <p:spPr>
          <a:xfrm>
            <a:off x="747030" y="4129028"/>
            <a:ext cx="1598725" cy="954107"/>
          </a:xfrm>
          <a:prstGeom prst="rect">
            <a:avLst/>
          </a:prstGeom>
          <a:noFill/>
        </p:spPr>
        <p:txBody>
          <a:bodyPr wrap="square" rtlCol="0">
            <a:spAutoFit/>
          </a:bodyPr>
          <a:lstStyle/>
          <a:p>
            <a:r>
              <a:rPr lang="en-US" sz="1400" dirty="0"/>
              <a:t>40GBASE-T =</a:t>
            </a:r>
          </a:p>
          <a:p>
            <a:pPr marL="285750" indent="-285750">
              <a:buFont typeface="Arial" panose="020B0604020202020204" pitchFamily="34" charset="0"/>
              <a:buChar char="•"/>
            </a:pPr>
            <a:r>
              <a:rPr lang="en-US" sz="1400" dirty="0"/>
              <a:t>up to 40 Gbps</a:t>
            </a:r>
          </a:p>
          <a:p>
            <a:pPr marL="285750" indent="-285750">
              <a:buFont typeface="Arial" panose="020B0604020202020204" pitchFamily="34" charset="0"/>
              <a:buChar char="•"/>
            </a:pPr>
            <a:r>
              <a:rPr lang="en-US" sz="1400" dirty="0"/>
              <a:t>baseband</a:t>
            </a:r>
          </a:p>
          <a:p>
            <a:pPr marL="285750" indent="-285750">
              <a:buFont typeface="Arial" panose="020B0604020202020204" pitchFamily="34" charset="0"/>
              <a:buChar char="•"/>
            </a:pPr>
            <a:r>
              <a:rPr lang="en-US" sz="1400" dirty="0"/>
              <a:t>twisted pair</a:t>
            </a:r>
          </a:p>
        </p:txBody>
      </p:sp>
      <p:sp>
        <p:nvSpPr>
          <p:cNvPr id="20" name="TextBox 19">
            <a:extLst>
              <a:ext uri="{FF2B5EF4-FFF2-40B4-BE49-F238E27FC236}">
                <a16:creationId xmlns:a16="http://schemas.microsoft.com/office/drawing/2014/main" id="{68F7ACD7-2739-4875-9A54-5CBF0961AB3C}"/>
              </a:ext>
            </a:extLst>
          </p:cNvPr>
          <p:cNvSpPr txBox="1"/>
          <p:nvPr/>
        </p:nvSpPr>
        <p:spPr>
          <a:xfrm>
            <a:off x="230577" y="5114925"/>
            <a:ext cx="2320589" cy="646331"/>
          </a:xfrm>
          <a:prstGeom prst="rect">
            <a:avLst/>
          </a:prstGeom>
          <a:noFill/>
        </p:spPr>
        <p:txBody>
          <a:bodyPr wrap="square" rtlCol="0">
            <a:spAutoFit/>
          </a:bodyPr>
          <a:lstStyle/>
          <a:p>
            <a:r>
              <a:rPr lang="en-US" dirty="0"/>
              <a:t>Clear technical specs and compatibility list</a:t>
            </a:r>
          </a:p>
        </p:txBody>
      </p:sp>
      <p:sp>
        <p:nvSpPr>
          <p:cNvPr id="21" name="TextBox 20">
            <a:extLst>
              <a:ext uri="{FF2B5EF4-FFF2-40B4-BE49-F238E27FC236}">
                <a16:creationId xmlns:a16="http://schemas.microsoft.com/office/drawing/2014/main" id="{ADABCCC1-9E03-4415-B06F-352FDE8D3807}"/>
              </a:ext>
            </a:extLst>
          </p:cNvPr>
          <p:cNvSpPr txBox="1"/>
          <p:nvPr/>
        </p:nvSpPr>
        <p:spPr>
          <a:xfrm>
            <a:off x="6423781" y="5213538"/>
            <a:ext cx="2574404" cy="769441"/>
          </a:xfrm>
          <a:prstGeom prst="rect">
            <a:avLst/>
          </a:prstGeom>
          <a:noFill/>
        </p:spPr>
        <p:txBody>
          <a:bodyPr wrap="square" rtlCol="0">
            <a:spAutoFit/>
          </a:bodyPr>
          <a:lstStyle/>
          <a:p>
            <a:r>
              <a:rPr lang="en-US" sz="1100" dirty="0"/>
              <a:t>Straight or crossover cable. Some old devices require crossover, like switch-to-switch or PC-to-PC connections.</a:t>
            </a:r>
          </a:p>
          <a:p>
            <a:r>
              <a:rPr lang="en-US" sz="1100" dirty="0"/>
              <a:t>This is not a major concern nowadays.</a:t>
            </a:r>
          </a:p>
        </p:txBody>
      </p:sp>
      <p:sp>
        <p:nvSpPr>
          <p:cNvPr id="22" name="TextBox 21">
            <a:extLst>
              <a:ext uri="{FF2B5EF4-FFF2-40B4-BE49-F238E27FC236}">
                <a16:creationId xmlns:a16="http://schemas.microsoft.com/office/drawing/2014/main" id="{B4E2EDD0-0802-4E1E-AFDE-4FD9D36DA581}"/>
              </a:ext>
            </a:extLst>
          </p:cNvPr>
          <p:cNvSpPr txBox="1"/>
          <p:nvPr/>
        </p:nvSpPr>
        <p:spPr>
          <a:xfrm>
            <a:off x="6476043" y="4606082"/>
            <a:ext cx="2522142" cy="369332"/>
          </a:xfrm>
          <a:prstGeom prst="rect">
            <a:avLst/>
          </a:prstGeom>
          <a:noFill/>
        </p:spPr>
        <p:txBody>
          <a:bodyPr wrap="square" rtlCol="0">
            <a:spAutoFit/>
          </a:bodyPr>
          <a:lstStyle/>
          <a:p>
            <a:r>
              <a:rPr lang="en-US" dirty="0"/>
              <a:t>Cable length</a:t>
            </a:r>
          </a:p>
        </p:txBody>
      </p:sp>
      <p:sp>
        <p:nvSpPr>
          <p:cNvPr id="23" name="Rectangle 22">
            <a:extLst>
              <a:ext uri="{FF2B5EF4-FFF2-40B4-BE49-F238E27FC236}">
                <a16:creationId xmlns:a16="http://schemas.microsoft.com/office/drawing/2014/main" id="{050B9D0F-9978-4D91-9801-148CE63A806F}"/>
              </a:ext>
            </a:extLst>
          </p:cNvPr>
          <p:cNvSpPr/>
          <p:nvPr/>
        </p:nvSpPr>
        <p:spPr>
          <a:xfrm>
            <a:off x="3875634" y="3905292"/>
            <a:ext cx="1018268" cy="37143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23DAA582-7434-40D2-981A-672625AD5091}"/>
              </a:ext>
            </a:extLst>
          </p:cNvPr>
          <p:cNvSpPr txBox="1"/>
          <p:nvPr/>
        </p:nvSpPr>
        <p:spPr>
          <a:xfrm>
            <a:off x="6476043" y="3628293"/>
            <a:ext cx="2522142" cy="738664"/>
          </a:xfrm>
          <a:prstGeom prst="rect">
            <a:avLst/>
          </a:prstGeom>
          <a:noFill/>
        </p:spPr>
        <p:txBody>
          <a:bodyPr wrap="square" rtlCol="0">
            <a:spAutoFit/>
          </a:bodyPr>
          <a:lstStyle/>
          <a:p>
            <a:r>
              <a:rPr lang="en-US" sz="1400" dirty="0"/>
              <a:t>Cable thickness and power-over-ethernet support (good for CCTVs and IoT)</a:t>
            </a:r>
          </a:p>
        </p:txBody>
      </p:sp>
      <p:cxnSp>
        <p:nvCxnSpPr>
          <p:cNvPr id="25" name="Straight Arrow Connector 24">
            <a:extLst>
              <a:ext uri="{FF2B5EF4-FFF2-40B4-BE49-F238E27FC236}">
                <a16:creationId xmlns:a16="http://schemas.microsoft.com/office/drawing/2014/main" id="{06ADD9DF-8C58-4B85-9E27-AD372FEACFCE}"/>
              </a:ext>
            </a:extLst>
          </p:cNvPr>
          <p:cNvCxnSpPr>
            <a:stCxn id="13" idx="3"/>
            <a:endCxn id="14" idx="1"/>
          </p:cNvCxnSpPr>
          <p:nvPr/>
        </p:nvCxnSpPr>
        <p:spPr>
          <a:xfrm flipV="1">
            <a:off x="2013644" y="2973275"/>
            <a:ext cx="1398629" cy="2591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1660BA8-7E6E-4F79-8500-8D40902D6963}"/>
              </a:ext>
            </a:extLst>
          </p:cNvPr>
          <p:cNvCxnSpPr>
            <a:cxnSpLocks/>
            <a:stCxn id="19" idx="3"/>
            <a:endCxn id="11" idx="1"/>
          </p:cNvCxnSpPr>
          <p:nvPr/>
        </p:nvCxnSpPr>
        <p:spPr>
          <a:xfrm>
            <a:off x="2345755" y="4606082"/>
            <a:ext cx="913134" cy="22254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A71D8D3-78B4-41FE-926C-2A9FB4887937}"/>
              </a:ext>
            </a:extLst>
          </p:cNvPr>
          <p:cNvCxnSpPr>
            <a:cxnSpLocks/>
            <a:stCxn id="20" idx="3"/>
            <a:endCxn id="16" idx="1"/>
          </p:cNvCxnSpPr>
          <p:nvPr/>
        </p:nvCxnSpPr>
        <p:spPr>
          <a:xfrm flipV="1">
            <a:off x="2551166" y="5242813"/>
            <a:ext cx="707723" cy="19527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5583F36-DA53-421F-A2C1-31F02136FFC6}"/>
              </a:ext>
            </a:extLst>
          </p:cNvPr>
          <p:cNvCxnSpPr>
            <a:cxnSpLocks/>
            <a:stCxn id="21" idx="1"/>
            <a:endCxn id="17" idx="3"/>
          </p:cNvCxnSpPr>
          <p:nvPr/>
        </p:nvCxnSpPr>
        <p:spPr>
          <a:xfrm flipH="1" flipV="1">
            <a:off x="5160603" y="5243513"/>
            <a:ext cx="1263178" cy="3547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22F2344-79AF-445F-B1C6-CD861948D388}"/>
              </a:ext>
            </a:extLst>
          </p:cNvPr>
          <p:cNvCxnSpPr>
            <a:stCxn id="22" idx="1"/>
            <a:endCxn id="15" idx="3"/>
          </p:cNvCxnSpPr>
          <p:nvPr/>
        </p:nvCxnSpPr>
        <p:spPr>
          <a:xfrm flipH="1">
            <a:off x="5372534" y="4790748"/>
            <a:ext cx="1103509" cy="1867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0FE41AB-59A6-412A-B411-99DE7658AFBE}"/>
              </a:ext>
            </a:extLst>
          </p:cNvPr>
          <p:cNvCxnSpPr>
            <a:stCxn id="10" idx="3"/>
            <a:endCxn id="23" idx="3"/>
          </p:cNvCxnSpPr>
          <p:nvPr/>
        </p:nvCxnSpPr>
        <p:spPr>
          <a:xfrm flipH="1">
            <a:off x="4893902" y="3895048"/>
            <a:ext cx="1529879" cy="19596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DDF709C4-C605-4641-B8FE-EFD2AADD4B9B}"/>
              </a:ext>
            </a:extLst>
          </p:cNvPr>
          <p:cNvSpPr txBox="1"/>
          <p:nvPr/>
        </p:nvSpPr>
        <p:spPr>
          <a:xfrm>
            <a:off x="628650" y="6444477"/>
            <a:ext cx="5104539" cy="276999"/>
          </a:xfrm>
          <a:prstGeom prst="rect">
            <a:avLst/>
          </a:prstGeom>
          <a:noFill/>
        </p:spPr>
        <p:txBody>
          <a:bodyPr wrap="none" rtlCol="0">
            <a:spAutoFit/>
          </a:bodyPr>
          <a:lstStyle/>
          <a:p>
            <a:r>
              <a:rPr lang="en-US" altLang="ja-JP" sz="1200" dirty="0"/>
              <a:t>※ This is an enhanced edition slide not included during live presentation.</a:t>
            </a:r>
            <a:endParaRPr lang="en-US" sz="1200" dirty="0"/>
          </a:p>
        </p:txBody>
      </p:sp>
    </p:spTree>
    <p:extLst>
      <p:ext uri="{BB962C8B-B14F-4D97-AF65-F5344CB8AC3E}">
        <p14:creationId xmlns:p14="http://schemas.microsoft.com/office/powerpoint/2010/main" val="2523054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506FA-0F90-40D6-979D-9C7F390CA680}"/>
              </a:ext>
            </a:extLst>
          </p:cNvPr>
          <p:cNvSpPr>
            <a:spLocks noGrp="1"/>
          </p:cNvSpPr>
          <p:nvPr>
            <p:ph type="title"/>
          </p:nvPr>
        </p:nvSpPr>
        <p:spPr/>
        <p:txBody>
          <a:bodyPr/>
          <a:lstStyle/>
          <a:p>
            <a:r>
              <a:rPr lang="en-US" dirty="0"/>
              <a:t>Class Announcement</a:t>
            </a:r>
          </a:p>
        </p:txBody>
      </p:sp>
      <p:sp>
        <p:nvSpPr>
          <p:cNvPr id="3" name="Content Placeholder 2">
            <a:extLst>
              <a:ext uri="{FF2B5EF4-FFF2-40B4-BE49-F238E27FC236}">
                <a16:creationId xmlns:a16="http://schemas.microsoft.com/office/drawing/2014/main" id="{78BB1DC0-5BBB-45E4-8EAB-BD6014448178}"/>
              </a:ext>
            </a:extLst>
          </p:cNvPr>
          <p:cNvSpPr>
            <a:spLocks noGrp="1"/>
          </p:cNvSpPr>
          <p:nvPr>
            <p:ph idx="1"/>
          </p:nvPr>
        </p:nvSpPr>
        <p:spPr/>
        <p:txBody>
          <a:bodyPr anchor="ctr">
            <a:normAutofit/>
          </a:bodyPr>
          <a:lstStyle/>
          <a:p>
            <a:pPr marL="0" indent="0" algn="ctr">
              <a:buNone/>
            </a:pPr>
            <a:r>
              <a:rPr lang="en-US" sz="4800" b="1" dirty="0"/>
              <a:t>Report 1</a:t>
            </a:r>
            <a:r>
              <a:rPr lang="en-US" sz="4800" dirty="0"/>
              <a:t> is </a:t>
            </a:r>
            <a:r>
              <a:rPr lang="en-US" sz="4800" dirty="0">
                <a:solidFill>
                  <a:srgbClr val="FF0000"/>
                </a:solidFill>
              </a:rPr>
              <a:t>due next week</a:t>
            </a:r>
            <a:r>
              <a:rPr lang="en-US" sz="4800" dirty="0"/>
              <a:t>.</a:t>
            </a:r>
          </a:p>
          <a:p>
            <a:pPr marL="0" indent="0" algn="ctr">
              <a:buNone/>
            </a:pPr>
            <a:r>
              <a:rPr lang="ja-JP" altLang="en-US" sz="3600" b="1" dirty="0"/>
              <a:t>レポート１</a:t>
            </a:r>
            <a:r>
              <a:rPr lang="ja-JP" altLang="en-US" sz="3600" dirty="0"/>
              <a:t>の</a:t>
            </a:r>
            <a:r>
              <a:rPr lang="ja-JP" altLang="en-US" sz="3600" dirty="0">
                <a:solidFill>
                  <a:srgbClr val="FF0000"/>
                </a:solidFill>
              </a:rPr>
              <a:t>締め切り</a:t>
            </a:r>
            <a:r>
              <a:rPr lang="ja-JP" altLang="en-US" sz="3600" dirty="0"/>
              <a:t>は</a:t>
            </a:r>
            <a:r>
              <a:rPr lang="ja-JP" altLang="en-US" sz="3600" dirty="0">
                <a:solidFill>
                  <a:srgbClr val="FF0000"/>
                </a:solidFill>
              </a:rPr>
              <a:t>来週</a:t>
            </a:r>
            <a:r>
              <a:rPr lang="ja-JP" altLang="en-US" sz="3600" dirty="0"/>
              <a:t>です。</a:t>
            </a:r>
            <a:endParaRPr lang="en-US" altLang="ja-JP" sz="3600" dirty="0"/>
          </a:p>
          <a:p>
            <a:pPr marL="0" indent="0" algn="ctr">
              <a:buNone/>
            </a:pPr>
            <a:endParaRPr lang="en-US" sz="3600" b="1" dirty="0"/>
          </a:p>
          <a:p>
            <a:pPr marL="0" indent="0" algn="ctr">
              <a:buNone/>
            </a:pPr>
            <a:r>
              <a:rPr lang="en-US" sz="2400" dirty="0"/>
              <a:t>Submission closes </a:t>
            </a:r>
            <a:r>
              <a:rPr lang="en-US" sz="3200" dirty="0"/>
              <a:t>2021-11-09 11:59:59 JST.</a:t>
            </a:r>
          </a:p>
          <a:p>
            <a:pPr marL="0" indent="0" algn="ctr">
              <a:buNone/>
            </a:pPr>
            <a:r>
              <a:rPr lang="en-US" sz="3200" dirty="0"/>
              <a:t>Late submissions lose 20% points per day.</a:t>
            </a:r>
          </a:p>
        </p:txBody>
      </p:sp>
      <p:sp>
        <p:nvSpPr>
          <p:cNvPr id="4" name="Slide Number Placeholder 3">
            <a:extLst>
              <a:ext uri="{FF2B5EF4-FFF2-40B4-BE49-F238E27FC236}">
                <a16:creationId xmlns:a16="http://schemas.microsoft.com/office/drawing/2014/main" id="{F411DF96-775A-445B-BC0C-68A8E4C559A6}"/>
              </a:ext>
            </a:extLst>
          </p:cNvPr>
          <p:cNvSpPr>
            <a:spLocks noGrp="1"/>
          </p:cNvSpPr>
          <p:nvPr>
            <p:ph type="sldNum" sz="quarter" idx="12"/>
          </p:nvPr>
        </p:nvSpPr>
        <p:spPr/>
        <p:txBody>
          <a:bodyPr/>
          <a:lstStyle/>
          <a:p>
            <a:fld id="{0B02C7C3-1F9D-495C-A818-668CCDC0E8E2}" type="slidenum">
              <a:rPr lang="en-US" smtClean="0"/>
              <a:t>3</a:t>
            </a:fld>
            <a:endParaRPr lang="en-US"/>
          </a:p>
        </p:txBody>
      </p:sp>
    </p:spTree>
    <p:extLst>
      <p:ext uri="{BB962C8B-B14F-4D97-AF65-F5344CB8AC3E}">
        <p14:creationId xmlns:p14="http://schemas.microsoft.com/office/powerpoint/2010/main" val="23860089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FE49-C70B-4F7C-9EB6-65F3A8E49802}"/>
              </a:ext>
            </a:extLst>
          </p:cNvPr>
          <p:cNvSpPr>
            <a:spLocks noGrp="1"/>
          </p:cNvSpPr>
          <p:nvPr>
            <p:ph type="title"/>
          </p:nvPr>
        </p:nvSpPr>
        <p:spPr/>
        <p:txBody>
          <a:bodyPr>
            <a:normAutofit/>
          </a:bodyPr>
          <a:lstStyle/>
          <a:p>
            <a:r>
              <a:rPr lang="en-US" sz="3600" dirty="0"/>
              <a:t>Example of dubiously labeled product</a:t>
            </a:r>
            <a:br>
              <a:rPr lang="en-US" sz="3600" dirty="0"/>
            </a:br>
            <a:r>
              <a:rPr lang="en-US" sz="2400" dirty="0"/>
              <a:t>(not as good, but enough information)</a:t>
            </a:r>
            <a:endParaRPr lang="en-US" sz="3600" dirty="0"/>
          </a:p>
        </p:txBody>
      </p:sp>
      <p:sp>
        <p:nvSpPr>
          <p:cNvPr id="4" name="Slide Number Placeholder 3">
            <a:extLst>
              <a:ext uri="{FF2B5EF4-FFF2-40B4-BE49-F238E27FC236}">
                <a16:creationId xmlns:a16="http://schemas.microsoft.com/office/drawing/2014/main" id="{D3E42039-5577-4174-B57B-514E06F7DC7A}"/>
              </a:ext>
            </a:extLst>
          </p:cNvPr>
          <p:cNvSpPr>
            <a:spLocks noGrp="1"/>
          </p:cNvSpPr>
          <p:nvPr>
            <p:ph type="sldNum" sz="quarter" idx="12"/>
          </p:nvPr>
        </p:nvSpPr>
        <p:spPr/>
        <p:txBody>
          <a:bodyPr/>
          <a:lstStyle/>
          <a:p>
            <a:fld id="{0B02C7C3-1F9D-495C-A818-668CCDC0E8E2}" type="slidenum">
              <a:rPr lang="en-US" smtClean="0">
                <a:solidFill>
                  <a:srgbClr val="C00000"/>
                </a:solidFill>
              </a:rPr>
              <a:t>30</a:t>
            </a:fld>
            <a:endParaRPr lang="en-US">
              <a:solidFill>
                <a:srgbClr val="C00000"/>
              </a:solidFill>
            </a:endParaRPr>
          </a:p>
        </p:txBody>
      </p:sp>
      <p:pic>
        <p:nvPicPr>
          <p:cNvPr id="6" name="Picture 5">
            <a:extLst>
              <a:ext uri="{FF2B5EF4-FFF2-40B4-BE49-F238E27FC236}">
                <a16:creationId xmlns:a16="http://schemas.microsoft.com/office/drawing/2014/main" id="{BED57FD2-D5E3-4D4C-9EDB-E4357A4C1B1B}"/>
              </a:ext>
            </a:extLst>
          </p:cNvPr>
          <p:cNvPicPr>
            <a:picLocks noChangeAspect="1"/>
          </p:cNvPicPr>
          <p:nvPr/>
        </p:nvPicPr>
        <p:blipFill>
          <a:blip r:embed="rId2"/>
          <a:stretch>
            <a:fillRect/>
          </a:stretch>
        </p:blipFill>
        <p:spPr>
          <a:xfrm>
            <a:off x="1004091" y="1823101"/>
            <a:ext cx="3973764" cy="4538528"/>
          </a:xfrm>
          <a:prstGeom prst="rect">
            <a:avLst/>
          </a:prstGeom>
        </p:spPr>
      </p:pic>
      <p:sp>
        <p:nvSpPr>
          <p:cNvPr id="8" name="TextBox 7">
            <a:extLst>
              <a:ext uri="{FF2B5EF4-FFF2-40B4-BE49-F238E27FC236}">
                <a16:creationId xmlns:a16="http://schemas.microsoft.com/office/drawing/2014/main" id="{253C7ACD-869D-42CC-AD0C-C3A2458FB568}"/>
              </a:ext>
            </a:extLst>
          </p:cNvPr>
          <p:cNvSpPr txBox="1"/>
          <p:nvPr/>
        </p:nvSpPr>
        <p:spPr>
          <a:xfrm>
            <a:off x="5755189" y="4092365"/>
            <a:ext cx="1553630" cy="369332"/>
          </a:xfrm>
          <a:prstGeom prst="rect">
            <a:avLst/>
          </a:prstGeom>
          <a:noFill/>
        </p:spPr>
        <p:txBody>
          <a:bodyPr wrap="none" rtlCol="0">
            <a:spAutoFit/>
          </a:bodyPr>
          <a:lstStyle/>
          <a:p>
            <a:r>
              <a:rPr lang="en-US" dirty="0"/>
              <a:t>“Cat” number</a:t>
            </a:r>
          </a:p>
        </p:txBody>
      </p:sp>
      <p:sp>
        <p:nvSpPr>
          <p:cNvPr id="9" name="TextBox 8">
            <a:extLst>
              <a:ext uri="{FF2B5EF4-FFF2-40B4-BE49-F238E27FC236}">
                <a16:creationId xmlns:a16="http://schemas.microsoft.com/office/drawing/2014/main" id="{63FE68A9-9E18-4C66-8886-163E5C0B4884}"/>
              </a:ext>
            </a:extLst>
          </p:cNvPr>
          <p:cNvSpPr txBox="1"/>
          <p:nvPr/>
        </p:nvSpPr>
        <p:spPr>
          <a:xfrm>
            <a:off x="5755189" y="3429000"/>
            <a:ext cx="2522142" cy="369332"/>
          </a:xfrm>
          <a:prstGeom prst="rect">
            <a:avLst/>
          </a:prstGeom>
          <a:noFill/>
        </p:spPr>
        <p:txBody>
          <a:bodyPr wrap="square" rtlCol="0">
            <a:spAutoFit/>
          </a:bodyPr>
          <a:lstStyle/>
          <a:p>
            <a:r>
              <a:rPr lang="en-US" dirty="0"/>
              <a:t>Cable length</a:t>
            </a:r>
          </a:p>
        </p:txBody>
      </p:sp>
      <p:sp>
        <p:nvSpPr>
          <p:cNvPr id="10" name="Rectangle 9">
            <a:extLst>
              <a:ext uri="{FF2B5EF4-FFF2-40B4-BE49-F238E27FC236}">
                <a16:creationId xmlns:a16="http://schemas.microsoft.com/office/drawing/2014/main" id="{945A523D-3AE5-4217-B56A-4BB84AE5F18F}"/>
              </a:ext>
            </a:extLst>
          </p:cNvPr>
          <p:cNvSpPr/>
          <p:nvPr/>
        </p:nvSpPr>
        <p:spPr>
          <a:xfrm>
            <a:off x="3259931" y="3822700"/>
            <a:ext cx="498234" cy="4543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F3CA6C9-933D-470A-935F-D0777979259B}"/>
              </a:ext>
            </a:extLst>
          </p:cNvPr>
          <p:cNvSpPr/>
          <p:nvPr/>
        </p:nvSpPr>
        <p:spPr>
          <a:xfrm>
            <a:off x="2693317" y="3504056"/>
            <a:ext cx="197521" cy="24641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8326793F-9DEA-4B77-8847-E15D5EF2E59F}"/>
              </a:ext>
            </a:extLst>
          </p:cNvPr>
          <p:cNvCxnSpPr>
            <a:stCxn id="9" idx="1"/>
            <a:endCxn id="11" idx="3"/>
          </p:cNvCxnSpPr>
          <p:nvPr/>
        </p:nvCxnSpPr>
        <p:spPr>
          <a:xfrm flipH="1">
            <a:off x="2890838" y="3613666"/>
            <a:ext cx="2864351" cy="1359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FB4F63F-C3BA-40DB-9A8C-324E975D7922}"/>
              </a:ext>
            </a:extLst>
          </p:cNvPr>
          <p:cNvCxnSpPr>
            <a:stCxn id="8" idx="1"/>
            <a:endCxn id="10" idx="3"/>
          </p:cNvCxnSpPr>
          <p:nvPr/>
        </p:nvCxnSpPr>
        <p:spPr>
          <a:xfrm flipH="1" flipV="1">
            <a:off x="3758165" y="4049866"/>
            <a:ext cx="1997024" cy="22716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8E864C1-7B46-4A9B-9850-CD8C6A4F69F1}"/>
              </a:ext>
            </a:extLst>
          </p:cNvPr>
          <p:cNvSpPr txBox="1"/>
          <p:nvPr/>
        </p:nvSpPr>
        <p:spPr>
          <a:xfrm>
            <a:off x="5257800" y="4869514"/>
            <a:ext cx="3257550" cy="1200329"/>
          </a:xfrm>
          <a:prstGeom prst="rect">
            <a:avLst/>
          </a:prstGeom>
          <a:noFill/>
        </p:spPr>
        <p:txBody>
          <a:bodyPr wrap="square" rtlCol="0">
            <a:spAutoFit/>
          </a:bodyPr>
          <a:lstStyle/>
          <a:p>
            <a:r>
              <a:rPr lang="en-US" dirty="0"/>
              <a:t>We can infer that this “Cat5e” (based on our knowledge) is a 1000Base-T cable. At least we know what we’re buying here.</a:t>
            </a:r>
          </a:p>
        </p:txBody>
      </p:sp>
      <p:sp>
        <p:nvSpPr>
          <p:cNvPr id="31" name="TextBox 30">
            <a:extLst>
              <a:ext uri="{FF2B5EF4-FFF2-40B4-BE49-F238E27FC236}">
                <a16:creationId xmlns:a16="http://schemas.microsoft.com/office/drawing/2014/main" id="{B3BCE74A-AFEE-47B1-9A56-ECCB51220429}"/>
              </a:ext>
            </a:extLst>
          </p:cNvPr>
          <p:cNvSpPr txBox="1"/>
          <p:nvPr/>
        </p:nvSpPr>
        <p:spPr>
          <a:xfrm>
            <a:off x="628650" y="6160320"/>
            <a:ext cx="4179990" cy="276999"/>
          </a:xfrm>
          <a:prstGeom prst="rect">
            <a:avLst/>
          </a:prstGeom>
          <a:noFill/>
        </p:spPr>
        <p:txBody>
          <a:bodyPr wrap="none" rtlCol="0">
            <a:spAutoFit/>
          </a:bodyPr>
          <a:lstStyle/>
          <a:p>
            <a:r>
              <a:rPr lang="en-US" sz="1200" dirty="0"/>
              <a:t>Source: Commercial product being reviewed and critiqued.</a:t>
            </a:r>
          </a:p>
        </p:txBody>
      </p:sp>
      <p:sp>
        <p:nvSpPr>
          <p:cNvPr id="32" name="TextBox 31">
            <a:extLst>
              <a:ext uri="{FF2B5EF4-FFF2-40B4-BE49-F238E27FC236}">
                <a16:creationId xmlns:a16="http://schemas.microsoft.com/office/drawing/2014/main" id="{7990EB8F-9C25-47EE-8359-332878387C24}"/>
              </a:ext>
            </a:extLst>
          </p:cNvPr>
          <p:cNvSpPr txBox="1"/>
          <p:nvPr/>
        </p:nvSpPr>
        <p:spPr>
          <a:xfrm>
            <a:off x="628650" y="6444477"/>
            <a:ext cx="5104539" cy="276999"/>
          </a:xfrm>
          <a:prstGeom prst="rect">
            <a:avLst/>
          </a:prstGeom>
          <a:noFill/>
        </p:spPr>
        <p:txBody>
          <a:bodyPr wrap="none" rtlCol="0">
            <a:spAutoFit/>
          </a:bodyPr>
          <a:lstStyle/>
          <a:p>
            <a:r>
              <a:rPr lang="en-US" altLang="ja-JP" sz="1200" dirty="0"/>
              <a:t>※ This is an enhanced edition slide not included during live presentation.</a:t>
            </a:r>
            <a:endParaRPr lang="en-US" sz="1200" dirty="0"/>
          </a:p>
        </p:txBody>
      </p:sp>
    </p:spTree>
    <p:extLst>
      <p:ext uri="{BB962C8B-B14F-4D97-AF65-F5344CB8AC3E}">
        <p14:creationId xmlns:p14="http://schemas.microsoft.com/office/powerpoint/2010/main" val="34482436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68342-AF28-44E2-9EB7-FCE13E56A366}"/>
              </a:ext>
            </a:extLst>
          </p:cNvPr>
          <p:cNvSpPr>
            <a:spLocks noGrp="1"/>
          </p:cNvSpPr>
          <p:nvPr>
            <p:ph type="title"/>
          </p:nvPr>
        </p:nvSpPr>
        <p:spPr/>
        <p:txBody>
          <a:bodyPr>
            <a:normAutofit/>
          </a:bodyPr>
          <a:lstStyle/>
          <a:p>
            <a:r>
              <a:rPr lang="en-US" sz="4000" dirty="0"/>
              <a:t>Example of poorly labeled product</a:t>
            </a:r>
          </a:p>
        </p:txBody>
      </p:sp>
      <p:sp>
        <p:nvSpPr>
          <p:cNvPr id="4" name="Slide Number Placeholder 3">
            <a:extLst>
              <a:ext uri="{FF2B5EF4-FFF2-40B4-BE49-F238E27FC236}">
                <a16:creationId xmlns:a16="http://schemas.microsoft.com/office/drawing/2014/main" id="{5F1B9C2D-7CD7-4CD0-AFCB-D03B7C53AFCD}"/>
              </a:ext>
            </a:extLst>
          </p:cNvPr>
          <p:cNvSpPr>
            <a:spLocks noGrp="1"/>
          </p:cNvSpPr>
          <p:nvPr>
            <p:ph type="sldNum" sz="quarter" idx="12"/>
          </p:nvPr>
        </p:nvSpPr>
        <p:spPr/>
        <p:txBody>
          <a:bodyPr/>
          <a:lstStyle/>
          <a:p>
            <a:fld id="{0B02C7C3-1F9D-495C-A818-668CCDC0E8E2}" type="slidenum">
              <a:rPr lang="en-US" smtClean="0">
                <a:solidFill>
                  <a:srgbClr val="C00000"/>
                </a:solidFill>
              </a:rPr>
              <a:t>31</a:t>
            </a:fld>
            <a:endParaRPr lang="en-US">
              <a:solidFill>
                <a:srgbClr val="C00000"/>
              </a:solidFill>
            </a:endParaRPr>
          </a:p>
        </p:txBody>
      </p:sp>
      <p:pic>
        <p:nvPicPr>
          <p:cNvPr id="6" name="Picture 5">
            <a:extLst>
              <a:ext uri="{FF2B5EF4-FFF2-40B4-BE49-F238E27FC236}">
                <a16:creationId xmlns:a16="http://schemas.microsoft.com/office/drawing/2014/main" id="{1E6D9B1E-E44B-48AD-872A-7F808E5F08FD}"/>
              </a:ext>
            </a:extLst>
          </p:cNvPr>
          <p:cNvPicPr>
            <a:picLocks noChangeAspect="1"/>
          </p:cNvPicPr>
          <p:nvPr/>
        </p:nvPicPr>
        <p:blipFill>
          <a:blip r:embed="rId2"/>
          <a:stretch>
            <a:fillRect/>
          </a:stretch>
        </p:blipFill>
        <p:spPr>
          <a:xfrm>
            <a:off x="2312771" y="1887291"/>
            <a:ext cx="4247312" cy="4538330"/>
          </a:xfrm>
          <a:prstGeom prst="rect">
            <a:avLst/>
          </a:prstGeom>
        </p:spPr>
      </p:pic>
      <p:sp>
        <p:nvSpPr>
          <p:cNvPr id="7" name="TextBox 6">
            <a:extLst>
              <a:ext uri="{FF2B5EF4-FFF2-40B4-BE49-F238E27FC236}">
                <a16:creationId xmlns:a16="http://schemas.microsoft.com/office/drawing/2014/main" id="{7DD422A5-7351-4323-AF89-22FD0E8DDFFA}"/>
              </a:ext>
            </a:extLst>
          </p:cNvPr>
          <p:cNvSpPr txBox="1"/>
          <p:nvPr/>
        </p:nvSpPr>
        <p:spPr>
          <a:xfrm>
            <a:off x="239305" y="2017580"/>
            <a:ext cx="2047075" cy="738664"/>
          </a:xfrm>
          <a:prstGeom prst="rect">
            <a:avLst/>
          </a:prstGeom>
          <a:noFill/>
        </p:spPr>
        <p:txBody>
          <a:bodyPr wrap="square" rtlCol="0">
            <a:spAutoFit/>
          </a:bodyPr>
          <a:lstStyle/>
          <a:p>
            <a:r>
              <a:rPr lang="en-US" dirty="0"/>
              <a:t>No product name</a:t>
            </a:r>
          </a:p>
          <a:p>
            <a:r>
              <a:rPr lang="en-US" sz="1200" dirty="0"/>
              <a:t>(“LAN” is not adequate as a product name)</a:t>
            </a:r>
          </a:p>
        </p:txBody>
      </p:sp>
      <p:sp>
        <p:nvSpPr>
          <p:cNvPr id="10" name="TextBox 9">
            <a:extLst>
              <a:ext uri="{FF2B5EF4-FFF2-40B4-BE49-F238E27FC236}">
                <a16:creationId xmlns:a16="http://schemas.microsoft.com/office/drawing/2014/main" id="{9F66AF82-59DA-49FD-9B8A-DD7456C01596}"/>
              </a:ext>
            </a:extLst>
          </p:cNvPr>
          <p:cNvSpPr txBox="1"/>
          <p:nvPr/>
        </p:nvSpPr>
        <p:spPr>
          <a:xfrm>
            <a:off x="6612864" y="2316120"/>
            <a:ext cx="2585772" cy="369332"/>
          </a:xfrm>
          <a:prstGeom prst="rect">
            <a:avLst/>
          </a:prstGeom>
          <a:noFill/>
        </p:spPr>
        <p:txBody>
          <a:bodyPr wrap="none" rtlCol="0">
            <a:spAutoFit/>
          </a:bodyPr>
          <a:lstStyle/>
          <a:p>
            <a:r>
              <a:rPr lang="en-US" dirty="0"/>
              <a:t>Only length is indicated</a:t>
            </a:r>
          </a:p>
        </p:txBody>
      </p:sp>
      <p:sp>
        <p:nvSpPr>
          <p:cNvPr id="12" name="TextBox 11">
            <a:extLst>
              <a:ext uri="{FF2B5EF4-FFF2-40B4-BE49-F238E27FC236}">
                <a16:creationId xmlns:a16="http://schemas.microsoft.com/office/drawing/2014/main" id="{DDDA9EB3-0EAF-4033-8E44-DDE51F5C2A3A}"/>
              </a:ext>
            </a:extLst>
          </p:cNvPr>
          <p:cNvSpPr txBox="1"/>
          <p:nvPr/>
        </p:nvSpPr>
        <p:spPr>
          <a:xfrm>
            <a:off x="6612864" y="3551405"/>
            <a:ext cx="2460344" cy="646331"/>
          </a:xfrm>
          <a:prstGeom prst="rect">
            <a:avLst/>
          </a:prstGeom>
          <a:noFill/>
        </p:spPr>
        <p:txBody>
          <a:bodyPr wrap="square" rtlCol="0">
            <a:spAutoFit/>
          </a:bodyPr>
          <a:lstStyle/>
          <a:p>
            <a:r>
              <a:rPr lang="en-US" dirty="0"/>
              <a:t>No category or other specification</a:t>
            </a:r>
          </a:p>
        </p:txBody>
      </p:sp>
      <p:cxnSp>
        <p:nvCxnSpPr>
          <p:cNvPr id="9" name="Straight Arrow Connector 8">
            <a:extLst>
              <a:ext uri="{FF2B5EF4-FFF2-40B4-BE49-F238E27FC236}">
                <a16:creationId xmlns:a16="http://schemas.microsoft.com/office/drawing/2014/main" id="{4382ACEB-53B6-40E4-8B8F-D34AEDC14C99}"/>
              </a:ext>
            </a:extLst>
          </p:cNvPr>
          <p:cNvCxnSpPr>
            <a:cxnSpLocks/>
          </p:cNvCxnSpPr>
          <p:nvPr/>
        </p:nvCxnSpPr>
        <p:spPr>
          <a:xfrm>
            <a:off x="2165350" y="4438650"/>
            <a:ext cx="2170676" cy="51090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E8202EE-22D7-4EFE-B7AD-997AAC41102A}"/>
              </a:ext>
            </a:extLst>
          </p:cNvPr>
          <p:cNvSpPr txBox="1"/>
          <p:nvPr/>
        </p:nvSpPr>
        <p:spPr>
          <a:xfrm>
            <a:off x="239305" y="4249863"/>
            <a:ext cx="2047075" cy="1569660"/>
          </a:xfrm>
          <a:prstGeom prst="rect">
            <a:avLst/>
          </a:prstGeom>
          <a:noFill/>
        </p:spPr>
        <p:txBody>
          <a:bodyPr wrap="square" rtlCol="0">
            <a:spAutoFit/>
          </a:bodyPr>
          <a:lstStyle/>
          <a:p>
            <a:r>
              <a:rPr lang="en-US" sz="1200" dirty="0"/>
              <a:t>There might be something on the back, but it’s probably just company address and barcode.</a:t>
            </a:r>
          </a:p>
          <a:p>
            <a:endParaRPr lang="en-US" sz="1200" dirty="0"/>
          </a:p>
          <a:p>
            <a:r>
              <a:rPr lang="en-US" sz="1200" dirty="0"/>
              <a:t>Anyway, we can’t see it here, so I’m not going to buy this brand online.</a:t>
            </a:r>
            <a:endParaRPr lang="en-US" sz="1000" dirty="0"/>
          </a:p>
        </p:txBody>
      </p:sp>
      <p:sp>
        <p:nvSpPr>
          <p:cNvPr id="17" name="TextBox 16">
            <a:extLst>
              <a:ext uri="{FF2B5EF4-FFF2-40B4-BE49-F238E27FC236}">
                <a16:creationId xmlns:a16="http://schemas.microsoft.com/office/drawing/2014/main" id="{156B39B7-CC0F-4E3E-A168-E43B3E8F1BE1}"/>
              </a:ext>
            </a:extLst>
          </p:cNvPr>
          <p:cNvSpPr txBox="1"/>
          <p:nvPr/>
        </p:nvSpPr>
        <p:spPr>
          <a:xfrm>
            <a:off x="6692899" y="5234387"/>
            <a:ext cx="2122895" cy="646331"/>
          </a:xfrm>
          <a:prstGeom prst="rect">
            <a:avLst/>
          </a:prstGeom>
          <a:noFill/>
        </p:spPr>
        <p:txBody>
          <a:bodyPr wrap="square" rtlCol="0">
            <a:spAutoFit/>
          </a:bodyPr>
          <a:lstStyle/>
          <a:p>
            <a:r>
              <a:rPr lang="en-US" b="1" dirty="0">
                <a:solidFill>
                  <a:srgbClr val="C00000"/>
                </a:solidFill>
              </a:rPr>
              <a:t>Do you trust this manufacturer?</a:t>
            </a:r>
          </a:p>
        </p:txBody>
      </p:sp>
      <p:sp>
        <p:nvSpPr>
          <p:cNvPr id="18" name="TextBox 17">
            <a:extLst>
              <a:ext uri="{FF2B5EF4-FFF2-40B4-BE49-F238E27FC236}">
                <a16:creationId xmlns:a16="http://schemas.microsoft.com/office/drawing/2014/main" id="{A19230B3-BE97-40D0-AFF8-8584130A08BB}"/>
              </a:ext>
            </a:extLst>
          </p:cNvPr>
          <p:cNvSpPr txBox="1"/>
          <p:nvPr/>
        </p:nvSpPr>
        <p:spPr>
          <a:xfrm>
            <a:off x="628650" y="6160320"/>
            <a:ext cx="4179990" cy="276999"/>
          </a:xfrm>
          <a:prstGeom prst="rect">
            <a:avLst/>
          </a:prstGeom>
          <a:noFill/>
        </p:spPr>
        <p:txBody>
          <a:bodyPr wrap="none" rtlCol="0">
            <a:spAutoFit/>
          </a:bodyPr>
          <a:lstStyle/>
          <a:p>
            <a:r>
              <a:rPr lang="en-US" sz="1200" dirty="0"/>
              <a:t>Source: Commercial product being reviewed and critiqued.</a:t>
            </a:r>
          </a:p>
        </p:txBody>
      </p:sp>
      <p:sp>
        <p:nvSpPr>
          <p:cNvPr id="19" name="TextBox 18">
            <a:extLst>
              <a:ext uri="{FF2B5EF4-FFF2-40B4-BE49-F238E27FC236}">
                <a16:creationId xmlns:a16="http://schemas.microsoft.com/office/drawing/2014/main" id="{9001DA37-896C-4880-B264-4EFFAB8784C8}"/>
              </a:ext>
            </a:extLst>
          </p:cNvPr>
          <p:cNvSpPr txBox="1"/>
          <p:nvPr/>
        </p:nvSpPr>
        <p:spPr>
          <a:xfrm>
            <a:off x="628650" y="6444477"/>
            <a:ext cx="5104539" cy="276999"/>
          </a:xfrm>
          <a:prstGeom prst="rect">
            <a:avLst/>
          </a:prstGeom>
          <a:noFill/>
        </p:spPr>
        <p:txBody>
          <a:bodyPr wrap="none" rtlCol="0">
            <a:spAutoFit/>
          </a:bodyPr>
          <a:lstStyle/>
          <a:p>
            <a:r>
              <a:rPr lang="en-US" altLang="ja-JP" sz="1200" dirty="0"/>
              <a:t>※ This is an enhanced edition slide not included during live presentation.</a:t>
            </a:r>
            <a:endParaRPr lang="en-US" sz="1200" dirty="0"/>
          </a:p>
        </p:txBody>
      </p:sp>
    </p:spTree>
    <p:extLst>
      <p:ext uri="{BB962C8B-B14F-4D97-AF65-F5344CB8AC3E}">
        <p14:creationId xmlns:p14="http://schemas.microsoft.com/office/powerpoint/2010/main" val="8626368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D166-F79C-4192-BC10-E4B8CD13620A}"/>
              </a:ext>
            </a:extLst>
          </p:cNvPr>
          <p:cNvSpPr>
            <a:spLocks noGrp="1"/>
          </p:cNvSpPr>
          <p:nvPr>
            <p:ph type="title"/>
          </p:nvPr>
        </p:nvSpPr>
        <p:spPr/>
        <p:txBody>
          <a:bodyPr/>
          <a:lstStyle/>
          <a:p>
            <a:r>
              <a:rPr lang="en-US" dirty="0"/>
              <a:t>Wireless Communication</a:t>
            </a:r>
          </a:p>
        </p:txBody>
      </p:sp>
      <p:sp>
        <p:nvSpPr>
          <p:cNvPr id="4" name="Slide Number Placeholder 3">
            <a:extLst>
              <a:ext uri="{FF2B5EF4-FFF2-40B4-BE49-F238E27FC236}">
                <a16:creationId xmlns:a16="http://schemas.microsoft.com/office/drawing/2014/main" id="{FE4AAFBE-9802-4595-A74E-F71ACE52FB42}"/>
              </a:ext>
            </a:extLst>
          </p:cNvPr>
          <p:cNvSpPr>
            <a:spLocks noGrp="1"/>
          </p:cNvSpPr>
          <p:nvPr>
            <p:ph type="sldNum" sz="quarter" idx="12"/>
          </p:nvPr>
        </p:nvSpPr>
        <p:spPr/>
        <p:txBody>
          <a:bodyPr/>
          <a:lstStyle/>
          <a:p>
            <a:fld id="{0B02C7C3-1F9D-495C-A818-668CCDC0E8E2}" type="slidenum">
              <a:rPr lang="en-US" smtClean="0"/>
              <a:t>32</a:t>
            </a:fld>
            <a:endParaRPr lang="en-US"/>
          </a:p>
        </p:txBody>
      </p:sp>
      <p:sp>
        <p:nvSpPr>
          <p:cNvPr id="5" name="Rectangle 4">
            <a:extLst>
              <a:ext uri="{FF2B5EF4-FFF2-40B4-BE49-F238E27FC236}">
                <a16:creationId xmlns:a16="http://schemas.microsoft.com/office/drawing/2014/main" id="{7C03D2D8-0E34-4D4F-AFDF-71538DB44C11}"/>
              </a:ext>
            </a:extLst>
          </p:cNvPr>
          <p:cNvSpPr/>
          <p:nvPr/>
        </p:nvSpPr>
        <p:spPr>
          <a:xfrm>
            <a:off x="1173972" y="2933387"/>
            <a:ext cx="1398147" cy="783312"/>
          </a:xfrm>
          <a:prstGeom prst="rect">
            <a:avLst/>
          </a:prstGeom>
          <a:ln>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solidFill>
                  <a:schemeClr val="bg1">
                    <a:lumMod val="50000"/>
                  </a:schemeClr>
                </a:solidFill>
              </a:rPr>
              <a:t>Wired</a:t>
            </a:r>
          </a:p>
        </p:txBody>
      </p:sp>
      <p:sp>
        <p:nvSpPr>
          <p:cNvPr id="6" name="Rectangle 5">
            <a:extLst>
              <a:ext uri="{FF2B5EF4-FFF2-40B4-BE49-F238E27FC236}">
                <a16:creationId xmlns:a16="http://schemas.microsoft.com/office/drawing/2014/main" id="{6477DBDD-5E4F-49BE-A18D-83950533C3CF}"/>
              </a:ext>
            </a:extLst>
          </p:cNvPr>
          <p:cNvSpPr/>
          <p:nvPr/>
        </p:nvSpPr>
        <p:spPr>
          <a:xfrm>
            <a:off x="1173972" y="4804849"/>
            <a:ext cx="1398147"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Wireless</a:t>
            </a:r>
          </a:p>
        </p:txBody>
      </p:sp>
      <p:sp>
        <p:nvSpPr>
          <p:cNvPr id="17" name="Rectangle 16">
            <a:extLst>
              <a:ext uri="{FF2B5EF4-FFF2-40B4-BE49-F238E27FC236}">
                <a16:creationId xmlns:a16="http://schemas.microsoft.com/office/drawing/2014/main" id="{1D7161AB-CA86-4BA3-9E05-B174A39E93C3}"/>
              </a:ext>
            </a:extLst>
          </p:cNvPr>
          <p:cNvSpPr/>
          <p:nvPr/>
        </p:nvSpPr>
        <p:spPr>
          <a:xfrm>
            <a:off x="3445224" y="2072801"/>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Local Network</a:t>
            </a:r>
          </a:p>
        </p:txBody>
      </p:sp>
      <p:sp>
        <p:nvSpPr>
          <p:cNvPr id="18" name="Rectangle 17">
            <a:extLst>
              <a:ext uri="{FF2B5EF4-FFF2-40B4-BE49-F238E27FC236}">
                <a16:creationId xmlns:a16="http://schemas.microsoft.com/office/drawing/2014/main" id="{9A0919B4-C8C9-4A61-ADC5-5A81CFFBC2B0}"/>
              </a:ext>
            </a:extLst>
          </p:cNvPr>
          <p:cNvSpPr/>
          <p:nvPr/>
        </p:nvSpPr>
        <p:spPr>
          <a:xfrm>
            <a:off x="3445224" y="3859653"/>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Mobile Network</a:t>
            </a:r>
          </a:p>
        </p:txBody>
      </p:sp>
      <p:sp>
        <p:nvSpPr>
          <p:cNvPr id="19" name="Rectangle 18">
            <a:extLst>
              <a:ext uri="{FF2B5EF4-FFF2-40B4-BE49-F238E27FC236}">
                <a16:creationId xmlns:a16="http://schemas.microsoft.com/office/drawing/2014/main" id="{6DBA702A-CC03-4A4F-9678-457C2A16C109}"/>
              </a:ext>
            </a:extLst>
          </p:cNvPr>
          <p:cNvSpPr/>
          <p:nvPr/>
        </p:nvSpPr>
        <p:spPr>
          <a:xfrm>
            <a:off x="3445224" y="4755708"/>
            <a:ext cx="1492536" cy="53011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Satellite</a:t>
            </a:r>
          </a:p>
        </p:txBody>
      </p:sp>
      <p:sp>
        <p:nvSpPr>
          <p:cNvPr id="20" name="Rectangle 19">
            <a:extLst>
              <a:ext uri="{FF2B5EF4-FFF2-40B4-BE49-F238E27FC236}">
                <a16:creationId xmlns:a16="http://schemas.microsoft.com/office/drawing/2014/main" id="{0D5829D6-DACB-4B23-8970-9D74F938E610}"/>
              </a:ext>
            </a:extLst>
          </p:cNvPr>
          <p:cNvSpPr/>
          <p:nvPr/>
        </p:nvSpPr>
        <p:spPr>
          <a:xfrm>
            <a:off x="5911154" y="1487290"/>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Wi-Fi</a:t>
            </a:r>
          </a:p>
        </p:txBody>
      </p:sp>
      <p:sp>
        <p:nvSpPr>
          <p:cNvPr id="21" name="Rectangle 20">
            <a:extLst>
              <a:ext uri="{FF2B5EF4-FFF2-40B4-BE49-F238E27FC236}">
                <a16:creationId xmlns:a16="http://schemas.microsoft.com/office/drawing/2014/main" id="{3A583A95-B90F-4A1E-84D7-36AA48C0B036}"/>
              </a:ext>
            </a:extLst>
          </p:cNvPr>
          <p:cNvSpPr/>
          <p:nvPr/>
        </p:nvSpPr>
        <p:spPr>
          <a:xfrm>
            <a:off x="5911154" y="2658311"/>
            <a:ext cx="1492536" cy="7833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Bluetooth</a:t>
            </a:r>
          </a:p>
        </p:txBody>
      </p:sp>
      <p:sp>
        <p:nvSpPr>
          <p:cNvPr id="22" name="Rectangle 21">
            <a:extLst>
              <a:ext uri="{FF2B5EF4-FFF2-40B4-BE49-F238E27FC236}">
                <a16:creationId xmlns:a16="http://schemas.microsoft.com/office/drawing/2014/main" id="{2302D766-17DB-4F8D-93D7-1BBA4AE90063}"/>
              </a:ext>
            </a:extLst>
          </p:cNvPr>
          <p:cNvSpPr/>
          <p:nvPr/>
        </p:nvSpPr>
        <p:spPr>
          <a:xfrm>
            <a:off x="5911154" y="3745905"/>
            <a:ext cx="1492536" cy="3785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3G</a:t>
            </a:r>
          </a:p>
        </p:txBody>
      </p:sp>
      <p:sp>
        <p:nvSpPr>
          <p:cNvPr id="23" name="Rectangle 22">
            <a:extLst>
              <a:ext uri="{FF2B5EF4-FFF2-40B4-BE49-F238E27FC236}">
                <a16:creationId xmlns:a16="http://schemas.microsoft.com/office/drawing/2014/main" id="{729F6CF2-841E-42EF-8560-E783B72CEFD5}"/>
              </a:ext>
            </a:extLst>
          </p:cNvPr>
          <p:cNvSpPr/>
          <p:nvPr/>
        </p:nvSpPr>
        <p:spPr>
          <a:xfrm>
            <a:off x="5911154" y="4377136"/>
            <a:ext cx="1492536" cy="3785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4G</a:t>
            </a:r>
          </a:p>
        </p:txBody>
      </p:sp>
      <p:sp>
        <p:nvSpPr>
          <p:cNvPr id="24" name="Rectangle 23">
            <a:extLst>
              <a:ext uri="{FF2B5EF4-FFF2-40B4-BE49-F238E27FC236}">
                <a16:creationId xmlns:a16="http://schemas.microsoft.com/office/drawing/2014/main" id="{611009EA-ECB6-45B2-B599-7711E10EE3BE}"/>
              </a:ext>
            </a:extLst>
          </p:cNvPr>
          <p:cNvSpPr/>
          <p:nvPr/>
        </p:nvSpPr>
        <p:spPr>
          <a:xfrm>
            <a:off x="5911154" y="4992138"/>
            <a:ext cx="1492536" cy="3785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5G</a:t>
            </a:r>
          </a:p>
        </p:txBody>
      </p:sp>
      <p:cxnSp>
        <p:nvCxnSpPr>
          <p:cNvPr id="28" name="Connector: Elbow 27">
            <a:extLst>
              <a:ext uri="{FF2B5EF4-FFF2-40B4-BE49-F238E27FC236}">
                <a16:creationId xmlns:a16="http://schemas.microsoft.com/office/drawing/2014/main" id="{543EB598-810C-4068-BC97-D49808DF02A0}"/>
              </a:ext>
            </a:extLst>
          </p:cNvPr>
          <p:cNvCxnSpPr>
            <a:stCxn id="6" idx="3"/>
            <a:endCxn id="17" idx="1"/>
          </p:cNvCxnSpPr>
          <p:nvPr/>
        </p:nvCxnSpPr>
        <p:spPr>
          <a:xfrm flipV="1">
            <a:off x="2572119" y="2464457"/>
            <a:ext cx="873105" cy="2732048"/>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a:extLst>
              <a:ext uri="{FF2B5EF4-FFF2-40B4-BE49-F238E27FC236}">
                <a16:creationId xmlns:a16="http://schemas.microsoft.com/office/drawing/2014/main" id="{A59900A6-FB70-40F9-A468-3F7F3D3BC4E9}"/>
              </a:ext>
            </a:extLst>
          </p:cNvPr>
          <p:cNvCxnSpPr>
            <a:stCxn id="6" idx="3"/>
            <a:endCxn id="18" idx="1"/>
          </p:cNvCxnSpPr>
          <p:nvPr/>
        </p:nvCxnSpPr>
        <p:spPr>
          <a:xfrm flipV="1">
            <a:off x="2572119" y="4251309"/>
            <a:ext cx="873105" cy="945196"/>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B3460C05-FF4C-4128-A6E6-333A920E0FFA}"/>
              </a:ext>
            </a:extLst>
          </p:cNvPr>
          <p:cNvSpPr/>
          <p:nvPr/>
        </p:nvSpPr>
        <p:spPr>
          <a:xfrm>
            <a:off x="3445224" y="5362990"/>
            <a:ext cx="1492536" cy="53011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t>Terrestrial</a:t>
            </a:r>
          </a:p>
          <a:p>
            <a:pPr algn="ctr"/>
            <a:r>
              <a:rPr lang="en-US" sz="1600" dirty="0"/>
              <a:t>Microwave</a:t>
            </a:r>
          </a:p>
        </p:txBody>
      </p:sp>
      <p:sp>
        <p:nvSpPr>
          <p:cNvPr id="32" name="Rectangle 31">
            <a:extLst>
              <a:ext uri="{FF2B5EF4-FFF2-40B4-BE49-F238E27FC236}">
                <a16:creationId xmlns:a16="http://schemas.microsoft.com/office/drawing/2014/main" id="{D4880D4E-9783-471C-803D-A0D66CF7A3C0}"/>
              </a:ext>
            </a:extLst>
          </p:cNvPr>
          <p:cNvSpPr/>
          <p:nvPr/>
        </p:nvSpPr>
        <p:spPr>
          <a:xfrm>
            <a:off x="3445224" y="5970273"/>
            <a:ext cx="1492536" cy="53011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050" dirty="0"/>
              <a:t>Other Radio Techniques (SSB, etc.)</a:t>
            </a:r>
          </a:p>
        </p:txBody>
      </p:sp>
      <p:cxnSp>
        <p:nvCxnSpPr>
          <p:cNvPr id="34" name="Connector: Elbow 33">
            <a:extLst>
              <a:ext uri="{FF2B5EF4-FFF2-40B4-BE49-F238E27FC236}">
                <a16:creationId xmlns:a16="http://schemas.microsoft.com/office/drawing/2014/main" id="{674A86A9-62A6-462A-A81A-58339E75B1B3}"/>
              </a:ext>
            </a:extLst>
          </p:cNvPr>
          <p:cNvCxnSpPr>
            <a:stCxn id="6" idx="3"/>
            <a:endCxn id="19" idx="1"/>
          </p:cNvCxnSpPr>
          <p:nvPr/>
        </p:nvCxnSpPr>
        <p:spPr>
          <a:xfrm flipV="1">
            <a:off x="2572119" y="5020768"/>
            <a:ext cx="873105" cy="175737"/>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57FAC2BB-5363-4CA6-9717-DBDDB8D88A82}"/>
              </a:ext>
            </a:extLst>
          </p:cNvPr>
          <p:cNvCxnSpPr>
            <a:stCxn id="6" idx="3"/>
            <a:endCxn id="31" idx="1"/>
          </p:cNvCxnSpPr>
          <p:nvPr/>
        </p:nvCxnSpPr>
        <p:spPr>
          <a:xfrm>
            <a:off x="2572119" y="5196505"/>
            <a:ext cx="873105" cy="431545"/>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AA8838E1-600E-4175-A5A7-38B0E55B0C6C}"/>
              </a:ext>
            </a:extLst>
          </p:cNvPr>
          <p:cNvCxnSpPr>
            <a:stCxn id="6" idx="3"/>
            <a:endCxn id="32" idx="1"/>
          </p:cNvCxnSpPr>
          <p:nvPr/>
        </p:nvCxnSpPr>
        <p:spPr>
          <a:xfrm>
            <a:off x="2572119" y="5196505"/>
            <a:ext cx="873105" cy="1038828"/>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A0AFA876-E48B-4A69-9976-EEB1F807EC0A}"/>
              </a:ext>
            </a:extLst>
          </p:cNvPr>
          <p:cNvCxnSpPr>
            <a:stCxn id="17" idx="3"/>
            <a:endCxn id="20" idx="1"/>
          </p:cNvCxnSpPr>
          <p:nvPr/>
        </p:nvCxnSpPr>
        <p:spPr>
          <a:xfrm flipV="1">
            <a:off x="4937760" y="1878946"/>
            <a:ext cx="973394" cy="585511"/>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62733B73-9C6A-42E2-9390-91197ED011D6}"/>
              </a:ext>
            </a:extLst>
          </p:cNvPr>
          <p:cNvCxnSpPr>
            <a:stCxn id="17" idx="3"/>
            <a:endCxn id="21" idx="1"/>
          </p:cNvCxnSpPr>
          <p:nvPr/>
        </p:nvCxnSpPr>
        <p:spPr>
          <a:xfrm>
            <a:off x="4937760" y="2464457"/>
            <a:ext cx="973394" cy="585510"/>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6A4984B4-AF9F-401C-A4A2-A18B434C6F1E}"/>
              </a:ext>
            </a:extLst>
          </p:cNvPr>
          <p:cNvCxnSpPr>
            <a:stCxn id="18" idx="3"/>
            <a:endCxn id="22" idx="1"/>
          </p:cNvCxnSpPr>
          <p:nvPr/>
        </p:nvCxnSpPr>
        <p:spPr>
          <a:xfrm flipV="1">
            <a:off x="4937760" y="3935191"/>
            <a:ext cx="973394" cy="316118"/>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486255C5-74B4-4568-B758-81049FDEC45D}"/>
              </a:ext>
            </a:extLst>
          </p:cNvPr>
          <p:cNvCxnSpPr>
            <a:stCxn id="18" idx="3"/>
            <a:endCxn id="23" idx="1"/>
          </p:cNvCxnSpPr>
          <p:nvPr/>
        </p:nvCxnSpPr>
        <p:spPr>
          <a:xfrm>
            <a:off x="4937760" y="4251309"/>
            <a:ext cx="973394" cy="315113"/>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8F1E1CAF-3D8E-4512-8BA6-EDA72473899D}"/>
              </a:ext>
            </a:extLst>
          </p:cNvPr>
          <p:cNvCxnSpPr>
            <a:stCxn id="18" idx="3"/>
            <a:endCxn id="24" idx="1"/>
          </p:cNvCxnSpPr>
          <p:nvPr/>
        </p:nvCxnSpPr>
        <p:spPr>
          <a:xfrm>
            <a:off x="4937760" y="4251309"/>
            <a:ext cx="973394" cy="930115"/>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9918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FBEEC-8780-4094-993D-EA23DBD0D6D5}"/>
              </a:ext>
            </a:extLst>
          </p:cNvPr>
          <p:cNvSpPr>
            <a:spLocks noGrp="1"/>
          </p:cNvSpPr>
          <p:nvPr>
            <p:ph type="title"/>
          </p:nvPr>
        </p:nvSpPr>
        <p:spPr/>
        <p:txBody>
          <a:bodyPr/>
          <a:lstStyle/>
          <a:p>
            <a:r>
              <a:rPr lang="en-US" dirty="0"/>
              <a:t>Wi-Fi</a:t>
            </a:r>
          </a:p>
        </p:txBody>
      </p:sp>
      <p:sp>
        <p:nvSpPr>
          <p:cNvPr id="4" name="Slide Number Placeholder 3">
            <a:extLst>
              <a:ext uri="{FF2B5EF4-FFF2-40B4-BE49-F238E27FC236}">
                <a16:creationId xmlns:a16="http://schemas.microsoft.com/office/drawing/2014/main" id="{CFA40AF8-4C9D-491B-8AF3-E21742D9AA90}"/>
              </a:ext>
            </a:extLst>
          </p:cNvPr>
          <p:cNvSpPr>
            <a:spLocks noGrp="1"/>
          </p:cNvSpPr>
          <p:nvPr>
            <p:ph type="sldNum" sz="quarter" idx="12"/>
          </p:nvPr>
        </p:nvSpPr>
        <p:spPr/>
        <p:txBody>
          <a:bodyPr/>
          <a:lstStyle/>
          <a:p>
            <a:fld id="{0B02C7C3-1F9D-495C-A818-668CCDC0E8E2}" type="slidenum">
              <a:rPr lang="en-US" smtClean="0"/>
              <a:t>33</a:t>
            </a:fld>
            <a:endParaRPr lang="en-US"/>
          </a:p>
        </p:txBody>
      </p:sp>
      <p:sp>
        <p:nvSpPr>
          <p:cNvPr id="6" name="TextBox 5">
            <a:extLst>
              <a:ext uri="{FF2B5EF4-FFF2-40B4-BE49-F238E27FC236}">
                <a16:creationId xmlns:a16="http://schemas.microsoft.com/office/drawing/2014/main" id="{B656AE27-4DAF-4ACF-9DB6-A7111A6E1E87}"/>
              </a:ext>
            </a:extLst>
          </p:cNvPr>
          <p:cNvSpPr txBox="1"/>
          <p:nvPr/>
        </p:nvSpPr>
        <p:spPr>
          <a:xfrm>
            <a:off x="143687" y="3254078"/>
            <a:ext cx="2989921" cy="769441"/>
          </a:xfrm>
          <a:prstGeom prst="rect">
            <a:avLst/>
          </a:prstGeom>
          <a:noFill/>
        </p:spPr>
        <p:txBody>
          <a:bodyPr wrap="none" rtlCol="0">
            <a:spAutoFit/>
          </a:bodyPr>
          <a:lstStyle/>
          <a:p>
            <a:pPr algn="ctr"/>
            <a:r>
              <a:rPr lang="en-US" sz="4400" dirty="0"/>
              <a:t>IEEE 802.11</a:t>
            </a:r>
          </a:p>
        </p:txBody>
      </p:sp>
      <p:sp>
        <p:nvSpPr>
          <p:cNvPr id="8" name="Left Brace 7">
            <a:extLst>
              <a:ext uri="{FF2B5EF4-FFF2-40B4-BE49-F238E27FC236}">
                <a16:creationId xmlns:a16="http://schemas.microsoft.com/office/drawing/2014/main" id="{F1B24486-FC9A-4FA5-A40A-34C39D305DC2}"/>
              </a:ext>
            </a:extLst>
          </p:cNvPr>
          <p:cNvSpPr/>
          <p:nvPr/>
        </p:nvSpPr>
        <p:spPr>
          <a:xfrm>
            <a:off x="3133608" y="1450137"/>
            <a:ext cx="455623" cy="4377321"/>
          </a:xfrm>
          <a:prstGeom prst="leftBrace">
            <a:avLst>
              <a:gd name="adj1" fmla="val 23627"/>
              <a:gd name="adj2" fmla="val 500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Arrow: Down 8">
            <a:extLst>
              <a:ext uri="{FF2B5EF4-FFF2-40B4-BE49-F238E27FC236}">
                <a16:creationId xmlns:a16="http://schemas.microsoft.com/office/drawing/2014/main" id="{D4513295-FCB1-4B2D-A6BC-12408968DFD8}"/>
              </a:ext>
            </a:extLst>
          </p:cNvPr>
          <p:cNvSpPr/>
          <p:nvPr/>
        </p:nvSpPr>
        <p:spPr>
          <a:xfrm>
            <a:off x="3589231" y="1747393"/>
            <a:ext cx="414009" cy="4011561"/>
          </a:xfrm>
          <a:prstGeom prst="downArrow">
            <a:avLst>
              <a:gd name="adj1" fmla="val 50000"/>
              <a:gd name="adj2" fmla="val 87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5ABD796C-CFC1-407C-807B-7C54C5AD1FA4}"/>
              </a:ext>
            </a:extLst>
          </p:cNvPr>
          <p:cNvSpPr txBox="1"/>
          <p:nvPr/>
        </p:nvSpPr>
        <p:spPr>
          <a:xfrm>
            <a:off x="3304074" y="5891719"/>
            <a:ext cx="1473673" cy="369332"/>
          </a:xfrm>
          <a:prstGeom prst="rect">
            <a:avLst/>
          </a:prstGeom>
          <a:noFill/>
        </p:spPr>
        <p:txBody>
          <a:bodyPr wrap="none" rtlCol="0">
            <a:spAutoFit/>
          </a:bodyPr>
          <a:lstStyle/>
          <a:p>
            <a:pPr algn="ctr"/>
            <a:r>
              <a:rPr lang="en-US" dirty="0"/>
              <a:t>More Recent</a:t>
            </a:r>
          </a:p>
        </p:txBody>
      </p:sp>
      <p:graphicFrame>
        <p:nvGraphicFramePr>
          <p:cNvPr id="12" name="Table 12">
            <a:extLst>
              <a:ext uri="{FF2B5EF4-FFF2-40B4-BE49-F238E27FC236}">
                <a16:creationId xmlns:a16="http://schemas.microsoft.com/office/drawing/2014/main" id="{29D53D45-E924-493F-B22A-3AB31CA0A80A}"/>
              </a:ext>
            </a:extLst>
          </p:cNvPr>
          <p:cNvGraphicFramePr>
            <a:graphicFrameLocks noGrp="1"/>
          </p:cNvGraphicFramePr>
          <p:nvPr>
            <p:extLst>
              <p:ext uri="{D42A27DB-BD31-4B8C-83A1-F6EECF244321}">
                <p14:modId xmlns:p14="http://schemas.microsoft.com/office/powerpoint/2010/main" val="1131878570"/>
              </p:ext>
            </p:extLst>
          </p:nvPr>
        </p:nvGraphicFramePr>
        <p:xfrm>
          <a:off x="4167280" y="1754950"/>
          <a:ext cx="4867116" cy="3505200"/>
        </p:xfrm>
        <a:graphic>
          <a:graphicData uri="http://schemas.openxmlformats.org/drawingml/2006/table">
            <a:tbl>
              <a:tblPr firstRow="1" bandRow="1">
                <a:tableStyleId>{5C22544A-7EE6-4342-B048-85BDC9FD1C3A}</a:tableStyleId>
              </a:tblPr>
              <a:tblGrid>
                <a:gridCol w="1216779">
                  <a:extLst>
                    <a:ext uri="{9D8B030D-6E8A-4147-A177-3AD203B41FA5}">
                      <a16:colId xmlns:a16="http://schemas.microsoft.com/office/drawing/2014/main" val="2733413755"/>
                    </a:ext>
                  </a:extLst>
                </a:gridCol>
                <a:gridCol w="1216779">
                  <a:extLst>
                    <a:ext uri="{9D8B030D-6E8A-4147-A177-3AD203B41FA5}">
                      <a16:colId xmlns:a16="http://schemas.microsoft.com/office/drawing/2014/main" val="319821845"/>
                    </a:ext>
                  </a:extLst>
                </a:gridCol>
                <a:gridCol w="1353975">
                  <a:extLst>
                    <a:ext uri="{9D8B030D-6E8A-4147-A177-3AD203B41FA5}">
                      <a16:colId xmlns:a16="http://schemas.microsoft.com/office/drawing/2014/main" val="592617365"/>
                    </a:ext>
                  </a:extLst>
                </a:gridCol>
                <a:gridCol w="1079583">
                  <a:extLst>
                    <a:ext uri="{9D8B030D-6E8A-4147-A177-3AD203B41FA5}">
                      <a16:colId xmlns:a16="http://schemas.microsoft.com/office/drawing/2014/main" val="3039162130"/>
                    </a:ext>
                  </a:extLst>
                </a:gridCol>
              </a:tblGrid>
              <a:tr h="458033">
                <a:tc>
                  <a:txBody>
                    <a:bodyPr/>
                    <a:lstStyle/>
                    <a:p>
                      <a:r>
                        <a:rPr lang="en-US" sz="1600" dirty="0"/>
                        <a:t>Standard</a:t>
                      </a:r>
                    </a:p>
                  </a:txBody>
                  <a:tcPr/>
                </a:tc>
                <a:tc>
                  <a:txBody>
                    <a:bodyPr/>
                    <a:lstStyle/>
                    <a:p>
                      <a:r>
                        <a:rPr lang="en-US" sz="1600" dirty="0"/>
                        <a:t>Max Data Rate</a:t>
                      </a:r>
                    </a:p>
                  </a:txBody>
                  <a:tcPr/>
                </a:tc>
                <a:tc>
                  <a:txBody>
                    <a:bodyPr/>
                    <a:lstStyle/>
                    <a:p>
                      <a:r>
                        <a:rPr lang="en-US" sz="1600" dirty="0"/>
                        <a:t>Frequency Band</a:t>
                      </a:r>
                    </a:p>
                  </a:txBody>
                  <a:tcPr/>
                </a:tc>
                <a:tc>
                  <a:txBody>
                    <a:bodyPr/>
                    <a:lstStyle/>
                    <a:p>
                      <a:r>
                        <a:rPr lang="en-US" sz="1600" dirty="0"/>
                        <a:t>Going through walls</a:t>
                      </a:r>
                    </a:p>
                  </a:txBody>
                  <a:tcPr/>
                </a:tc>
                <a:extLst>
                  <a:ext uri="{0D108BD9-81ED-4DB2-BD59-A6C34878D82A}">
                    <a16:rowId xmlns:a16="http://schemas.microsoft.com/office/drawing/2014/main" val="4253122333"/>
                  </a:ext>
                </a:extLst>
              </a:tr>
              <a:tr h="265368">
                <a:tc>
                  <a:txBody>
                    <a:bodyPr/>
                    <a:lstStyle/>
                    <a:p>
                      <a:r>
                        <a:rPr lang="en-US" sz="1600" dirty="0"/>
                        <a:t>a</a:t>
                      </a:r>
                    </a:p>
                  </a:txBody>
                  <a:tcPr/>
                </a:tc>
                <a:tc>
                  <a:txBody>
                    <a:bodyPr/>
                    <a:lstStyle/>
                    <a:p>
                      <a:r>
                        <a:rPr lang="en-US" sz="1600" dirty="0"/>
                        <a:t>54 Mbps</a:t>
                      </a:r>
                    </a:p>
                  </a:txBody>
                  <a:tcPr/>
                </a:tc>
                <a:tc>
                  <a:txBody>
                    <a:bodyPr/>
                    <a:lstStyle/>
                    <a:p>
                      <a:r>
                        <a:rPr lang="en-US" sz="1600" dirty="0"/>
                        <a:t>5 GHz</a:t>
                      </a:r>
                    </a:p>
                  </a:txBody>
                  <a:tcPr/>
                </a:tc>
                <a:tc>
                  <a:txBody>
                    <a:bodyPr/>
                    <a:lstStyle/>
                    <a:p>
                      <a:pPr algn="ctr"/>
                      <a:r>
                        <a:rPr lang="ja-JP" altLang="en-US" sz="1600" dirty="0"/>
                        <a:t>△</a:t>
                      </a:r>
                      <a:endParaRPr lang="en-US" sz="1600" dirty="0"/>
                    </a:p>
                  </a:txBody>
                  <a:tcPr/>
                </a:tc>
                <a:extLst>
                  <a:ext uri="{0D108BD9-81ED-4DB2-BD59-A6C34878D82A}">
                    <a16:rowId xmlns:a16="http://schemas.microsoft.com/office/drawing/2014/main" val="1154749259"/>
                  </a:ext>
                </a:extLst>
              </a:tr>
              <a:tr h="265368">
                <a:tc>
                  <a:txBody>
                    <a:bodyPr/>
                    <a:lstStyle/>
                    <a:p>
                      <a:r>
                        <a:rPr lang="en-US" sz="1600" dirty="0"/>
                        <a:t>b</a:t>
                      </a:r>
                    </a:p>
                  </a:txBody>
                  <a:tcPr/>
                </a:tc>
                <a:tc>
                  <a:txBody>
                    <a:bodyPr/>
                    <a:lstStyle/>
                    <a:p>
                      <a:r>
                        <a:rPr lang="en-US" sz="1600" dirty="0"/>
                        <a:t>11 Mbps</a:t>
                      </a:r>
                    </a:p>
                  </a:txBody>
                  <a:tcPr/>
                </a:tc>
                <a:tc>
                  <a:txBody>
                    <a:bodyPr/>
                    <a:lstStyle/>
                    <a:p>
                      <a:r>
                        <a:rPr lang="en-US" sz="1600" dirty="0"/>
                        <a:t>2.4 GHz</a:t>
                      </a:r>
                    </a:p>
                  </a:txBody>
                  <a:tcPr/>
                </a:tc>
                <a:tc>
                  <a:txBody>
                    <a:bodyPr/>
                    <a:lstStyle/>
                    <a:p>
                      <a:pPr algn="ctr"/>
                      <a:r>
                        <a:rPr lang="ja-JP" altLang="en-US" sz="1600" dirty="0"/>
                        <a:t>〇</a:t>
                      </a:r>
                      <a:endParaRPr lang="en-US" sz="1600" dirty="0"/>
                    </a:p>
                  </a:txBody>
                  <a:tcPr/>
                </a:tc>
                <a:extLst>
                  <a:ext uri="{0D108BD9-81ED-4DB2-BD59-A6C34878D82A}">
                    <a16:rowId xmlns:a16="http://schemas.microsoft.com/office/drawing/2014/main" val="55115271"/>
                  </a:ext>
                </a:extLst>
              </a:tr>
              <a:tr h="265368">
                <a:tc>
                  <a:txBody>
                    <a:bodyPr/>
                    <a:lstStyle/>
                    <a:p>
                      <a:r>
                        <a:rPr lang="en-US" sz="1600" dirty="0"/>
                        <a:t>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S PGothic"/>
                          <a:cs typeface="TH Sarabun New"/>
                        </a:rPr>
                        <a:t>54 Mbps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S PGothic"/>
                          <a:cs typeface="TH Sarabun New"/>
                        </a:rPr>
                        <a:t>2.4 GHz</a:t>
                      </a:r>
                    </a:p>
                  </a:txBody>
                  <a:tcPr/>
                </a:tc>
                <a:tc>
                  <a:txBody>
                    <a:bodyPr/>
                    <a:lstStyle/>
                    <a:p>
                      <a:pPr algn="ctr"/>
                      <a:r>
                        <a:rPr lang="ja-JP" altLang="en-US" sz="1600" dirty="0"/>
                        <a:t>〇</a:t>
                      </a:r>
                      <a:endParaRPr lang="en-US" sz="1600" dirty="0"/>
                    </a:p>
                  </a:txBody>
                  <a:tcPr/>
                </a:tc>
                <a:extLst>
                  <a:ext uri="{0D108BD9-81ED-4DB2-BD59-A6C34878D82A}">
                    <a16:rowId xmlns:a16="http://schemas.microsoft.com/office/drawing/2014/main" val="3371785745"/>
                  </a:ext>
                </a:extLst>
              </a:tr>
              <a:tr h="265368">
                <a:tc rowSpan="2">
                  <a:txBody>
                    <a:bodyPr/>
                    <a:lstStyle/>
                    <a:p>
                      <a:r>
                        <a:rPr lang="en-US" sz="1600" dirty="0"/>
                        <a:t>n</a:t>
                      </a:r>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S PGothic"/>
                          <a:cs typeface="TH Sarabun New"/>
                        </a:rPr>
                        <a:t>600 Mbps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Segoe UI"/>
                          <a:ea typeface="MS PGothic"/>
                          <a:cs typeface="TH Sarabun New"/>
                        </a:rPr>
                        <a:t>2.4 GHz</a:t>
                      </a:r>
                    </a:p>
                  </a:txBody>
                  <a:tcPr/>
                </a:tc>
                <a:tc>
                  <a:txBody>
                    <a:bodyPr/>
                    <a:lstStyle/>
                    <a:p>
                      <a:pPr algn="ctr"/>
                      <a:r>
                        <a:rPr lang="ja-JP" altLang="en-US" sz="1600" dirty="0"/>
                        <a:t>〇</a:t>
                      </a:r>
                      <a:endParaRPr lang="en-US" sz="1600" dirty="0"/>
                    </a:p>
                  </a:txBody>
                  <a:tcPr/>
                </a:tc>
                <a:extLst>
                  <a:ext uri="{0D108BD9-81ED-4DB2-BD59-A6C34878D82A}">
                    <a16:rowId xmlns:a16="http://schemas.microsoft.com/office/drawing/2014/main" val="2638013992"/>
                  </a:ext>
                </a:extLst>
              </a:tr>
              <a:tr h="265368">
                <a:tc vMerge="1">
                  <a:txBody>
                    <a:bodyPr/>
                    <a:lstStyle/>
                    <a:p>
                      <a:endParaRPr lang="en-US" dirty="0"/>
                    </a:p>
                  </a:txBody>
                  <a:tcPr/>
                </a:tc>
                <a:tc vMerge="1">
                  <a:txBody>
                    <a:bodyPr/>
                    <a:lstStyle/>
                    <a:p>
                      <a:endParaRPr lang="en-US" dirty="0"/>
                    </a:p>
                  </a:txBody>
                  <a:tcPr/>
                </a:tc>
                <a:tc>
                  <a:txBody>
                    <a:bodyPr/>
                    <a:lstStyle/>
                    <a:p>
                      <a:r>
                        <a:rPr lang="en-US" sz="1600" dirty="0"/>
                        <a:t>5 GHz</a:t>
                      </a:r>
                    </a:p>
                  </a:txBody>
                  <a:tcPr/>
                </a:tc>
                <a:tc>
                  <a:txBody>
                    <a:bodyPr/>
                    <a:lstStyle/>
                    <a:p>
                      <a:pPr algn="ctr"/>
                      <a:r>
                        <a:rPr lang="ja-JP" altLang="en-US" sz="1600" dirty="0"/>
                        <a:t>△</a:t>
                      </a:r>
                      <a:endParaRPr lang="en-US" sz="1600" dirty="0"/>
                    </a:p>
                  </a:txBody>
                  <a:tcPr/>
                </a:tc>
                <a:extLst>
                  <a:ext uri="{0D108BD9-81ED-4DB2-BD59-A6C34878D82A}">
                    <a16:rowId xmlns:a16="http://schemas.microsoft.com/office/drawing/2014/main" val="714854728"/>
                  </a:ext>
                </a:extLst>
              </a:tr>
              <a:tr h="265368">
                <a:tc>
                  <a:txBody>
                    <a:bodyPr/>
                    <a:lstStyle/>
                    <a:p>
                      <a:r>
                        <a:rPr lang="en-US" sz="1600" dirty="0"/>
                        <a:t>ac</a:t>
                      </a:r>
                    </a:p>
                  </a:txBody>
                  <a:tcPr/>
                </a:tc>
                <a:tc>
                  <a:txBody>
                    <a:bodyPr/>
                    <a:lstStyle/>
                    <a:p>
                      <a:r>
                        <a:rPr lang="en-US" sz="1600" dirty="0"/>
                        <a:t>6.9 Gbps</a:t>
                      </a:r>
                    </a:p>
                  </a:txBody>
                  <a:tcPr/>
                </a:tc>
                <a:tc>
                  <a:txBody>
                    <a:bodyPr/>
                    <a:lstStyle/>
                    <a:p>
                      <a:r>
                        <a:rPr lang="en-US" sz="1600" dirty="0"/>
                        <a:t>2.4 GHz</a:t>
                      </a:r>
                    </a:p>
                  </a:txBody>
                  <a:tcPr/>
                </a:tc>
                <a:tc>
                  <a:txBody>
                    <a:bodyPr/>
                    <a:lstStyle/>
                    <a:p>
                      <a:pPr algn="ctr"/>
                      <a:r>
                        <a:rPr lang="ja-JP" altLang="en-US" sz="1600" dirty="0"/>
                        <a:t>〇</a:t>
                      </a:r>
                      <a:endParaRPr lang="en-US" sz="1600" dirty="0"/>
                    </a:p>
                  </a:txBody>
                  <a:tcPr/>
                </a:tc>
                <a:extLst>
                  <a:ext uri="{0D108BD9-81ED-4DB2-BD59-A6C34878D82A}">
                    <a16:rowId xmlns:a16="http://schemas.microsoft.com/office/drawing/2014/main" val="3493243222"/>
                  </a:ext>
                </a:extLst>
              </a:tr>
              <a:tr h="265368">
                <a:tc rowSpan="2">
                  <a:txBody>
                    <a:bodyPr/>
                    <a:lstStyle/>
                    <a:p>
                      <a:r>
                        <a:rPr lang="en-US" sz="1600" dirty="0"/>
                        <a:t>ax</a:t>
                      </a:r>
                    </a:p>
                  </a:txBody>
                  <a:tcPr/>
                </a:tc>
                <a:tc rowSpan="2">
                  <a:txBody>
                    <a:bodyPr/>
                    <a:lstStyle/>
                    <a:p>
                      <a:r>
                        <a:rPr lang="en-US" sz="1600" dirty="0"/>
                        <a:t>9.6 Gbps</a:t>
                      </a:r>
                    </a:p>
                  </a:txBody>
                  <a:tcPr/>
                </a:tc>
                <a:tc>
                  <a:txBody>
                    <a:bodyPr/>
                    <a:lstStyle/>
                    <a:p>
                      <a:r>
                        <a:rPr lang="en-US" sz="1600" dirty="0"/>
                        <a:t>2.4 GHz</a:t>
                      </a:r>
                    </a:p>
                  </a:txBody>
                  <a:tcPr/>
                </a:tc>
                <a:tc>
                  <a:txBody>
                    <a:bodyPr/>
                    <a:lstStyle/>
                    <a:p>
                      <a:pPr algn="ctr"/>
                      <a:r>
                        <a:rPr lang="ja-JP" altLang="en-US" sz="1600" dirty="0"/>
                        <a:t>〇</a:t>
                      </a:r>
                      <a:endParaRPr lang="en-US" sz="1600" dirty="0"/>
                    </a:p>
                  </a:txBody>
                  <a:tcPr/>
                </a:tc>
                <a:extLst>
                  <a:ext uri="{0D108BD9-81ED-4DB2-BD59-A6C34878D82A}">
                    <a16:rowId xmlns:a16="http://schemas.microsoft.com/office/drawing/2014/main" val="2263795657"/>
                  </a:ext>
                </a:extLst>
              </a:tr>
              <a:tr h="265368">
                <a:tc vMerge="1">
                  <a:txBody>
                    <a:bodyPr/>
                    <a:lstStyle/>
                    <a:p>
                      <a:endParaRPr lang="en-US" dirty="0"/>
                    </a:p>
                  </a:txBody>
                  <a:tcPr/>
                </a:tc>
                <a:tc vMerge="1">
                  <a:txBody>
                    <a:bodyPr/>
                    <a:lstStyle/>
                    <a:p>
                      <a:endParaRPr lang="en-US" dirty="0"/>
                    </a:p>
                  </a:txBody>
                  <a:tcPr/>
                </a:tc>
                <a:tc>
                  <a:txBody>
                    <a:bodyPr/>
                    <a:lstStyle/>
                    <a:p>
                      <a:r>
                        <a:rPr lang="en-US" sz="1600" dirty="0"/>
                        <a:t>5 GHz</a:t>
                      </a:r>
                    </a:p>
                  </a:txBody>
                  <a:tcPr/>
                </a:tc>
                <a:tc>
                  <a:txBody>
                    <a:bodyPr/>
                    <a:lstStyle/>
                    <a:p>
                      <a:pPr algn="ctr"/>
                      <a:r>
                        <a:rPr lang="ja-JP" altLang="en-US" sz="1600" dirty="0"/>
                        <a:t>△</a:t>
                      </a:r>
                      <a:endParaRPr lang="en-US" sz="1600" dirty="0"/>
                    </a:p>
                  </a:txBody>
                  <a:tcPr/>
                </a:tc>
                <a:extLst>
                  <a:ext uri="{0D108BD9-81ED-4DB2-BD59-A6C34878D82A}">
                    <a16:rowId xmlns:a16="http://schemas.microsoft.com/office/drawing/2014/main" val="4228105805"/>
                  </a:ext>
                </a:extLst>
              </a:tr>
            </a:tbl>
          </a:graphicData>
        </a:graphic>
      </p:graphicFrame>
      <p:cxnSp>
        <p:nvCxnSpPr>
          <p:cNvPr id="14" name="Straight Arrow Connector 13">
            <a:extLst>
              <a:ext uri="{FF2B5EF4-FFF2-40B4-BE49-F238E27FC236}">
                <a16:creationId xmlns:a16="http://schemas.microsoft.com/office/drawing/2014/main" id="{D603BF3D-8893-41F9-AFC9-0AD91126DD97}"/>
              </a:ext>
            </a:extLst>
          </p:cNvPr>
          <p:cNvCxnSpPr/>
          <p:nvPr/>
        </p:nvCxnSpPr>
        <p:spPr>
          <a:xfrm flipH="1" flipV="1">
            <a:off x="4642792" y="4937760"/>
            <a:ext cx="1262462" cy="821194"/>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142A6E2-E2A4-4D6E-9586-8080F527D75B}"/>
              </a:ext>
            </a:extLst>
          </p:cNvPr>
          <p:cNvSpPr txBox="1"/>
          <p:nvPr/>
        </p:nvSpPr>
        <p:spPr>
          <a:xfrm>
            <a:off x="6005543" y="5716475"/>
            <a:ext cx="1765227" cy="369332"/>
          </a:xfrm>
          <a:prstGeom prst="rect">
            <a:avLst/>
          </a:prstGeom>
          <a:noFill/>
        </p:spPr>
        <p:txBody>
          <a:bodyPr wrap="none" rtlCol="0">
            <a:spAutoFit/>
          </a:bodyPr>
          <a:lstStyle/>
          <a:p>
            <a:r>
              <a:rPr lang="en-US" u="sng" dirty="0">
                <a:solidFill>
                  <a:srgbClr val="C00000"/>
                </a:solidFill>
              </a:rPr>
              <a:t>This is “Wi-Fi 6”</a:t>
            </a:r>
          </a:p>
        </p:txBody>
      </p:sp>
    </p:spTree>
    <p:extLst>
      <p:ext uri="{BB962C8B-B14F-4D97-AF65-F5344CB8AC3E}">
        <p14:creationId xmlns:p14="http://schemas.microsoft.com/office/powerpoint/2010/main" val="1637015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F0A0B-B779-4825-8150-A69E5F6A32F1}"/>
              </a:ext>
            </a:extLst>
          </p:cNvPr>
          <p:cNvSpPr>
            <a:spLocks noGrp="1"/>
          </p:cNvSpPr>
          <p:nvPr>
            <p:ph type="title"/>
          </p:nvPr>
        </p:nvSpPr>
        <p:spPr/>
        <p:txBody>
          <a:bodyPr>
            <a:normAutofit/>
          </a:bodyPr>
          <a:lstStyle/>
          <a:p>
            <a:r>
              <a:rPr lang="en-US" sz="3200" dirty="0"/>
              <a:t>5G Emerging Tech:</a:t>
            </a:r>
            <a:br>
              <a:rPr lang="en-US" sz="3200" dirty="0"/>
            </a:br>
            <a:r>
              <a:rPr lang="en-US" sz="3200" dirty="0" err="1"/>
              <a:t>mmWave</a:t>
            </a:r>
            <a:r>
              <a:rPr lang="en-US" sz="3200" dirty="0"/>
              <a:t> vs Sub6 … what’s going on?</a:t>
            </a:r>
          </a:p>
        </p:txBody>
      </p:sp>
      <p:sp>
        <p:nvSpPr>
          <p:cNvPr id="4" name="Slide Number Placeholder 3">
            <a:extLst>
              <a:ext uri="{FF2B5EF4-FFF2-40B4-BE49-F238E27FC236}">
                <a16:creationId xmlns:a16="http://schemas.microsoft.com/office/drawing/2014/main" id="{9DD8D200-88E3-42AD-9796-D5987F61D404}"/>
              </a:ext>
            </a:extLst>
          </p:cNvPr>
          <p:cNvSpPr>
            <a:spLocks noGrp="1"/>
          </p:cNvSpPr>
          <p:nvPr>
            <p:ph type="sldNum" sz="quarter" idx="12"/>
          </p:nvPr>
        </p:nvSpPr>
        <p:spPr/>
        <p:txBody>
          <a:bodyPr/>
          <a:lstStyle/>
          <a:p>
            <a:fld id="{0B02C7C3-1F9D-495C-A818-668CCDC0E8E2}" type="slidenum">
              <a:rPr lang="en-US" smtClean="0"/>
              <a:t>34</a:t>
            </a:fld>
            <a:endParaRPr lang="en-US"/>
          </a:p>
        </p:txBody>
      </p:sp>
      <p:pic>
        <p:nvPicPr>
          <p:cNvPr id="5122" name="Picture 2">
            <a:extLst>
              <a:ext uri="{FF2B5EF4-FFF2-40B4-BE49-F238E27FC236}">
                <a16:creationId xmlns:a16="http://schemas.microsoft.com/office/drawing/2014/main" id="{4EF3355F-3E3F-4B3C-84D3-C4A5CB01FD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8558" b="26432"/>
          <a:stretch/>
        </p:blipFill>
        <p:spPr bwMode="auto">
          <a:xfrm>
            <a:off x="407875" y="1764741"/>
            <a:ext cx="5097042" cy="19636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293B052-40BE-43B1-BEEA-11A942A13AA4}"/>
              </a:ext>
            </a:extLst>
          </p:cNvPr>
          <p:cNvSpPr txBox="1"/>
          <p:nvPr/>
        </p:nvSpPr>
        <p:spPr>
          <a:xfrm>
            <a:off x="628650" y="6400413"/>
            <a:ext cx="3790077" cy="276999"/>
          </a:xfrm>
          <a:prstGeom prst="rect">
            <a:avLst/>
          </a:prstGeom>
          <a:noFill/>
        </p:spPr>
        <p:txBody>
          <a:bodyPr wrap="none" rtlCol="0">
            <a:spAutoFit/>
          </a:bodyPr>
          <a:lstStyle/>
          <a:p>
            <a:r>
              <a:rPr lang="en-US" sz="1200" dirty="0"/>
              <a:t>Graphics: </a:t>
            </a:r>
            <a:r>
              <a:rPr lang="en-US" sz="1200" dirty="0" err="1">
                <a:hlinkClick r:id="rId3"/>
              </a:rPr>
              <a:t>Inductiveload</a:t>
            </a:r>
            <a:r>
              <a:rPr lang="en-US" sz="1200" dirty="0">
                <a:hlinkClick r:id="rId3"/>
              </a:rPr>
              <a:t>, NASA / Wikipedia</a:t>
            </a:r>
            <a:r>
              <a:rPr lang="en-US" sz="1200" dirty="0"/>
              <a:t>; </a:t>
            </a:r>
            <a:r>
              <a:rPr lang="en-US" sz="1200" dirty="0">
                <a:hlinkClick r:id="rId4"/>
              </a:rPr>
              <a:t>Britannica</a:t>
            </a:r>
            <a:endParaRPr lang="en-US" sz="1200" dirty="0"/>
          </a:p>
        </p:txBody>
      </p:sp>
      <p:pic>
        <p:nvPicPr>
          <p:cNvPr id="5124" name="Picture 4">
            <a:extLst>
              <a:ext uri="{FF2B5EF4-FFF2-40B4-BE49-F238E27FC236}">
                <a16:creationId xmlns:a16="http://schemas.microsoft.com/office/drawing/2014/main" id="{E1906791-BF17-4D0B-9242-DEDAB2670E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46198" y="4355881"/>
            <a:ext cx="4843370" cy="1926417"/>
          </a:xfrm>
          <a:prstGeom prst="rect">
            <a:avLst/>
          </a:prstGeom>
          <a:noFill/>
          <a:ln w="28575">
            <a:solidFill>
              <a:srgbClr val="7030A0"/>
            </a:solidFill>
          </a:ln>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A7AC6690-D53E-4FCE-B044-DAD1BBFB27F8}"/>
              </a:ext>
            </a:extLst>
          </p:cNvPr>
          <p:cNvCxnSpPr/>
          <p:nvPr/>
        </p:nvCxnSpPr>
        <p:spPr>
          <a:xfrm>
            <a:off x="1246198" y="3787347"/>
            <a:ext cx="1155659" cy="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C0FE67-4D62-4A9D-8506-05B708F0A9BB}"/>
              </a:ext>
            </a:extLst>
          </p:cNvPr>
          <p:cNvCxnSpPr>
            <a:cxnSpLocks/>
          </p:cNvCxnSpPr>
          <p:nvPr/>
        </p:nvCxnSpPr>
        <p:spPr>
          <a:xfrm>
            <a:off x="2401857" y="3787347"/>
            <a:ext cx="3692996" cy="530854"/>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CDF385E-77A7-464F-ACF7-58C3AAE7376F}"/>
              </a:ext>
            </a:extLst>
          </p:cNvPr>
          <p:cNvCxnSpPr/>
          <p:nvPr/>
        </p:nvCxnSpPr>
        <p:spPr>
          <a:xfrm>
            <a:off x="1246198" y="3787347"/>
            <a:ext cx="0" cy="568534"/>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EEA55F84-D484-4B22-BB35-7A9C0AEF14D3}"/>
              </a:ext>
            </a:extLst>
          </p:cNvPr>
          <p:cNvSpPr/>
          <p:nvPr/>
        </p:nvSpPr>
        <p:spPr>
          <a:xfrm>
            <a:off x="3689350" y="4377195"/>
            <a:ext cx="2247900" cy="164895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D2BD1D8-0D75-4401-977A-570E3D29E642}"/>
              </a:ext>
            </a:extLst>
          </p:cNvPr>
          <p:cNvSpPr txBox="1"/>
          <p:nvPr/>
        </p:nvSpPr>
        <p:spPr>
          <a:xfrm>
            <a:off x="6227670" y="5595263"/>
            <a:ext cx="2305050" cy="430887"/>
          </a:xfrm>
          <a:prstGeom prst="rect">
            <a:avLst/>
          </a:prstGeom>
          <a:noFill/>
        </p:spPr>
        <p:txBody>
          <a:bodyPr wrap="square" rtlCol="0">
            <a:spAutoFit/>
          </a:bodyPr>
          <a:lstStyle/>
          <a:p>
            <a:r>
              <a:rPr lang="en-US" sz="1100" dirty="0">
                <a:solidFill>
                  <a:srgbClr val="FF0000"/>
                </a:solidFill>
              </a:rPr>
              <a:t>Most home telecommunications today occur in this range.</a:t>
            </a:r>
          </a:p>
        </p:txBody>
      </p:sp>
    </p:spTree>
    <p:extLst>
      <p:ext uri="{BB962C8B-B14F-4D97-AF65-F5344CB8AC3E}">
        <p14:creationId xmlns:p14="http://schemas.microsoft.com/office/powerpoint/2010/main" val="21281755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18A36-FFE1-487F-8B8A-14F5A5FCD3EF}"/>
              </a:ext>
            </a:extLst>
          </p:cNvPr>
          <p:cNvSpPr>
            <a:spLocks noGrp="1"/>
          </p:cNvSpPr>
          <p:nvPr>
            <p:ph type="title"/>
          </p:nvPr>
        </p:nvSpPr>
        <p:spPr/>
        <p:txBody>
          <a:bodyPr/>
          <a:lstStyle/>
          <a:p>
            <a:r>
              <a:rPr lang="en-US" dirty="0"/>
              <a:t>Comparison of 2G~5G by frequency range</a:t>
            </a:r>
          </a:p>
        </p:txBody>
      </p:sp>
      <p:sp>
        <p:nvSpPr>
          <p:cNvPr id="4" name="Slide Number Placeholder 3">
            <a:extLst>
              <a:ext uri="{FF2B5EF4-FFF2-40B4-BE49-F238E27FC236}">
                <a16:creationId xmlns:a16="http://schemas.microsoft.com/office/drawing/2014/main" id="{5ABE59BF-F8AF-4DD1-AD59-901AAD589B7E}"/>
              </a:ext>
            </a:extLst>
          </p:cNvPr>
          <p:cNvSpPr>
            <a:spLocks noGrp="1"/>
          </p:cNvSpPr>
          <p:nvPr>
            <p:ph type="sldNum" sz="quarter" idx="12"/>
          </p:nvPr>
        </p:nvSpPr>
        <p:spPr/>
        <p:txBody>
          <a:bodyPr/>
          <a:lstStyle/>
          <a:p>
            <a:fld id="{0B02C7C3-1F9D-495C-A818-668CCDC0E8E2}" type="slidenum">
              <a:rPr lang="en-US" smtClean="0"/>
              <a:t>35</a:t>
            </a:fld>
            <a:endParaRPr lang="en-US"/>
          </a:p>
        </p:txBody>
      </p:sp>
      <p:sp>
        <p:nvSpPr>
          <p:cNvPr id="6" name="TextBox 5">
            <a:extLst>
              <a:ext uri="{FF2B5EF4-FFF2-40B4-BE49-F238E27FC236}">
                <a16:creationId xmlns:a16="http://schemas.microsoft.com/office/drawing/2014/main" id="{DB45C1AD-F259-4A0C-A8A0-975B215C950B}"/>
              </a:ext>
            </a:extLst>
          </p:cNvPr>
          <p:cNvSpPr txBox="1"/>
          <p:nvPr/>
        </p:nvSpPr>
        <p:spPr>
          <a:xfrm>
            <a:off x="628650" y="6400413"/>
            <a:ext cx="3998595" cy="276999"/>
          </a:xfrm>
          <a:prstGeom prst="rect">
            <a:avLst/>
          </a:prstGeom>
          <a:noFill/>
        </p:spPr>
        <p:txBody>
          <a:bodyPr wrap="none" rtlCol="0">
            <a:spAutoFit/>
          </a:bodyPr>
          <a:lstStyle/>
          <a:p>
            <a:r>
              <a:rPr lang="en-US" sz="1200" dirty="0"/>
              <a:t>Graphics : </a:t>
            </a:r>
            <a:r>
              <a:rPr lang="en-US" sz="1200" dirty="0">
                <a:hlinkClick r:id="rId2"/>
              </a:rPr>
              <a:t>Britannica</a:t>
            </a:r>
            <a:r>
              <a:rPr lang="en-US" sz="1200" dirty="0"/>
              <a:t>. Frequency ranges are approximate.</a:t>
            </a:r>
          </a:p>
        </p:txBody>
      </p:sp>
      <p:pic>
        <p:nvPicPr>
          <p:cNvPr id="5" name="Picture 4">
            <a:extLst>
              <a:ext uri="{FF2B5EF4-FFF2-40B4-BE49-F238E27FC236}">
                <a16:creationId xmlns:a16="http://schemas.microsoft.com/office/drawing/2014/main" id="{3C6835D6-2DEB-4362-8121-49F0FEBEC0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12"/>
          <a:stretch/>
        </p:blipFill>
        <p:spPr bwMode="auto">
          <a:xfrm>
            <a:off x="3228896" y="2783979"/>
            <a:ext cx="3679098" cy="2945055"/>
          </a:xfrm>
          <a:prstGeom prst="rect">
            <a:avLst/>
          </a:prstGeom>
          <a:noFill/>
          <a:ln w="28575">
            <a:noFill/>
          </a:ln>
          <a:extLst>
            <a:ext uri="{909E8E84-426E-40DD-AFC4-6F175D3DCCD1}">
              <a14:hiddenFill xmlns:a14="http://schemas.microsoft.com/office/drawing/2010/main">
                <a:solidFill>
                  <a:srgbClr val="FFFFFF"/>
                </a:solidFill>
              </a14:hiddenFill>
            </a:ext>
          </a:extLst>
        </p:spPr>
      </p:pic>
      <p:sp>
        <p:nvSpPr>
          <p:cNvPr id="7" name="Arrow: Down 6">
            <a:extLst>
              <a:ext uri="{FF2B5EF4-FFF2-40B4-BE49-F238E27FC236}">
                <a16:creationId xmlns:a16="http://schemas.microsoft.com/office/drawing/2014/main" id="{B9C6C2CC-AD30-42A0-9E50-1CEBB90D89B2}"/>
              </a:ext>
            </a:extLst>
          </p:cNvPr>
          <p:cNvSpPr/>
          <p:nvPr/>
        </p:nvSpPr>
        <p:spPr>
          <a:xfrm>
            <a:off x="5971496" y="2253005"/>
            <a:ext cx="484972" cy="53097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TextBox 7">
            <a:extLst>
              <a:ext uri="{FF2B5EF4-FFF2-40B4-BE49-F238E27FC236}">
                <a16:creationId xmlns:a16="http://schemas.microsoft.com/office/drawing/2014/main" id="{59123C12-EFDA-44A4-9F43-A72878056182}"/>
              </a:ext>
            </a:extLst>
          </p:cNvPr>
          <p:cNvSpPr txBox="1"/>
          <p:nvPr/>
        </p:nvSpPr>
        <p:spPr>
          <a:xfrm>
            <a:off x="5563150" y="1885095"/>
            <a:ext cx="1301666" cy="324221"/>
          </a:xfrm>
          <a:prstGeom prst="rect">
            <a:avLst/>
          </a:prstGeom>
          <a:noFill/>
        </p:spPr>
        <p:txBody>
          <a:bodyPr wrap="none" rtlCol="0">
            <a:spAutoFit/>
          </a:bodyPr>
          <a:lstStyle/>
          <a:p>
            <a:pPr algn="ctr"/>
            <a:r>
              <a:rPr lang="en-US" sz="1600" dirty="0"/>
              <a:t>5G </a:t>
            </a:r>
            <a:r>
              <a:rPr lang="en-US" sz="1600" dirty="0" err="1"/>
              <a:t>mmWave</a:t>
            </a:r>
            <a:endParaRPr lang="en-US" sz="1600" dirty="0"/>
          </a:p>
        </p:txBody>
      </p:sp>
      <p:sp>
        <p:nvSpPr>
          <p:cNvPr id="9" name="Arrow: Down 8">
            <a:extLst>
              <a:ext uri="{FF2B5EF4-FFF2-40B4-BE49-F238E27FC236}">
                <a16:creationId xmlns:a16="http://schemas.microsoft.com/office/drawing/2014/main" id="{91D66D1B-45C0-45A9-9D54-71C6EF40DAAD}"/>
              </a:ext>
            </a:extLst>
          </p:cNvPr>
          <p:cNvSpPr/>
          <p:nvPr/>
        </p:nvSpPr>
        <p:spPr>
          <a:xfrm>
            <a:off x="4905372" y="2503852"/>
            <a:ext cx="484972" cy="2801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0" name="TextBox 9">
            <a:extLst>
              <a:ext uri="{FF2B5EF4-FFF2-40B4-BE49-F238E27FC236}">
                <a16:creationId xmlns:a16="http://schemas.microsoft.com/office/drawing/2014/main" id="{656EDF8A-C1FE-43B7-B2EB-B66727A03067}"/>
              </a:ext>
            </a:extLst>
          </p:cNvPr>
          <p:cNvSpPr txBox="1"/>
          <p:nvPr/>
        </p:nvSpPr>
        <p:spPr>
          <a:xfrm>
            <a:off x="4688967" y="2174308"/>
            <a:ext cx="917781" cy="324221"/>
          </a:xfrm>
          <a:prstGeom prst="rect">
            <a:avLst/>
          </a:prstGeom>
          <a:noFill/>
        </p:spPr>
        <p:txBody>
          <a:bodyPr wrap="none" rtlCol="0">
            <a:spAutoFit/>
          </a:bodyPr>
          <a:lstStyle/>
          <a:p>
            <a:pPr algn="ctr"/>
            <a:r>
              <a:rPr lang="en-US" sz="1600" dirty="0"/>
              <a:t>5G Sub6</a:t>
            </a:r>
          </a:p>
        </p:txBody>
      </p:sp>
      <p:sp>
        <p:nvSpPr>
          <p:cNvPr id="12" name="TextBox 11">
            <a:extLst>
              <a:ext uri="{FF2B5EF4-FFF2-40B4-BE49-F238E27FC236}">
                <a16:creationId xmlns:a16="http://schemas.microsoft.com/office/drawing/2014/main" id="{9591D513-60ED-482E-AA09-2DE694F9889F}"/>
              </a:ext>
            </a:extLst>
          </p:cNvPr>
          <p:cNvSpPr txBox="1"/>
          <p:nvPr/>
        </p:nvSpPr>
        <p:spPr>
          <a:xfrm>
            <a:off x="1670599" y="1687977"/>
            <a:ext cx="2013514" cy="791242"/>
          </a:xfrm>
          <a:prstGeom prst="rect">
            <a:avLst/>
          </a:prstGeom>
          <a:noFill/>
        </p:spPr>
        <p:txBody>
          <a:bodyPr wrap="none" rtlCol="0">
            <a:spAutoFit/>
          </a:bodyPr>
          <a:lstStyle/>
          <a:p>
            <a:pPr algn="ctr"/>
            <a:r>
              <a:rPr lang="en-US" sz="1600" dirty="0"/>
              <a:t>2G: GSM/GPRS/EDGE</a:t>
            </a:r>
          </a:p>
          <a:p>
            <a:pPr algn="ctr"/>
            <a:r>
              <a:rPr lang="en-US" sz="1600" dirty="0"/>
              <a:t>3G: UMTS/FOMA</a:t>
            </a:r>
          </a:p>
          <a:p>
            <a:pPr algn="ctr"/>
            <a:r>
              <a:rPr lang="en-US" sz="1600" dirty="0"/>
              <a:t>4G: WIMAX/LTE</a:t>
            </a:r>
          </a:p>
        </p:txBody>
      </p:sp>
      <p:sp>
        <p:nvSpPr>
          <p:cNvPr id="13" name="Arrow: Bent 12">
            <a:extLst>
              <a:ext uri="{FF2B5EF4-FFF2-40B4-BE49-F238E27FC236}">
                <a16:creationId xmlns:a16="http://schemas.microsoft.com/office/drawing/2014/main" id="{0D7D7A84-6CC1-4BA2-AB5C-16ED48B0EF2F}"/>
              </a:ext>
            </a:extLst>
          </p:cNvPr>
          <p:cNvSpPr/>
          <p:nvPr/>
        </p:nvSpPr>
        <p:spPr>
          <a:xfrm rot="5400000">
            <a:off x="3723530" y="1792643"/>
            <a:ext cx="939873" cy="990997"/>
          </a:xfrm>
          <a:prstGeom prst="bentArrow">
            <a:avLst>
              <a:gd name="adj1" fmla="val 16697"/>
              <a:gd name="adj2" fmla="val 18476"/>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5" name="Arrow: Down 14">
            <a:extLst>
              <a:ext uri="{FF2B5EF4-FFF2-40B4-BE49-F238E27FC236}">
                <a16:creationId xmlns:a16="http://schemas.microsoft.com/office/drawing/2014/main" id="{BC273B9E-49F3-4ADE-8135-97A308A617D2}"/>
              </a:ext>
            </a:extLst>
          </p:cNvPr>
          <p:cNvSpPr/>
          <p:nvPr/>
        </p:nvSpPr>
        <p:spPr>
          <a:xfrm rot="10800000">
            <a:off x="4446479" y="5729033"/>
            <a:ext cx="484972" cy="2801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6" name="TextBox 15">
            <a:extLst>
              <a:ext uri="{FF2B5EF4-FFF2-40B4-BE49-F238E27FC236}">
                <a16:creationId xmlns:a16="http://schemas.microsoft.com/office/drawing/2014/main" id="{C6A1D886-6321-489B-A33D-60C7979F7623}"/>
              </a:ext>
            </a:extLst>
          </p:cNvPr>
          <p:cNvSpPr txBox="1"/>
          <p:nvPr/>
        </p:nvSpPr>
        <p:spPr>
          <a:xfrm>
            <a:off x="3901890" y="6033794"/>
            <a:ext cx="2255747" cy="369332"/>
          </a:xfrm>
          <a:prstGeom prst="rect">
            <a:avLst/>
          </a:prstGeom>
          <a:noFill/>
        </p:spPr>
        <p:txBody>
          <a:bodyPr wrap="none" rtlCol="0">
            <a:spAutoFit/>
          </a:bodyPr>
          <a:lstStyle/>
          <a:p>
            <a:pPr algn="ctr"/>
            <a:r>
              <a:rPr lang="en-US" dirty="0"/>
              <a:t>Wi-Fi = 2.4 or 5 GHz</a:t>
            </a:r>
          </a:p>
        </p:txBody>
      </p:sp>
      <p:sp>
        <p:nvSpPr>
          <p:cNvPr id="17" name="Arrow: Down 16">
            <a:extLst>
              <a:ext uri="{FF2B5EF4-FFF2-40B4-BE49-F238E27FC236}">
                <a16:creationId xmlns:a16="http://schemas.microsoft.com/office/drawing/2014/main" id="{07753A80-530E-4EF1-96E8-1494114B9AEC}"/>
              </a:ext>
            </a:extLst>
          </p:cNvPr>
          <p:cNvSpPr/>
          <p:nvPr/>
        </p:nvSpPr>
        <p:spPr>
          <a:xfrm rot="10800000">
            <a:off x="5029765" y="5729033"/>
            <a:ext cx="484972" cy="2801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Tree>
    <p:extLst>
      <p:ext uri="{BB962C8B-B14F-4D97-AF65-F5344CB8AC3E}">
        <p14:creationId xmlns:p14="http://schemas.microsoft.com/office/powerpoint/2010/main" val="2635232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993B6-3BC7-41B5-9B4F-1A7C229DA5DE}"/>
              </a:ext>
            </a:extLst>
          </p:cNvPr>
          <p:cNvSpPr>
            <a:spLocks noGrp="1"/>
          </p:cNvSpPr>
          <p:nvPr>
            <p:ph type="title"/>
          </p:nvPr>
        </p:nvSpPr>
        <p:spPr/>
        <p:txBody>
          <a:bodyPr/>
          <a:lstStyle/>
          <a:p>
            <a:r>
              <a:rPr lang="en-US" dirty="0" err="1"/>
              <a:t>mmWave</a:t>
            </a:r>
            <a:r>
              <a:rPr lang="en-US" dirty="0"/>
              <a:t> vs Sub6</a:t>
            </a:r>
          </a:p>
        </p:txBody>
      </p:sp>
      <p:sp>
        <p:nvSpPr>
          <p:cNvPr id="5" name="Text Placeholder 4">
            <a:extLst>
              <a:ext uri="{FF2B5EF4-FFF2-40B4-BE49-F238E27FC236}">
                <a16:creationId xmlns:a16="http://schemas.microsoft.com/office/drawing/2014/main" id="{3A3ED1FF-BEBC-4C0F-B4F2-7C920A517BB4}"/>
              </a:ext>
            </a:extLst>
          </p:cNvPr>
          <p:cNvSpPr>
            <a:spLocks noGrp="1"/>
          </p:cNvSpPr>
          <p:nvPr>
            <p:ph type="body" idx="1"/>
          </p:nvPr>
        </p:nvSpPr>
        <p:spPr/>
        <p:txBody>
          <a:bodyPr/>
          <a:lstStyle/>
          <a:p>
            <a:r>
              <a:rPr lang="en-US" dirty="0" err="1"/>
              <a:t>mmWave</a:t>
            </a:r>
            <a:endParaRPr lang="en-US" dirty="0"/>
          </a:p>
        </p:txBody>
      </p:sp>
      <p:sp>
        <p:nvSpPr>
          <p:cNvPr id="6" name="Content Placeholder 5">
            <a:extLst>
              <a:ext uri="{FF2B5EF4-FFF2-40B4-BE49-F238E27FC236}">
                <a16:creationId xmlns:a16="http://schemas.microsoft.com/office/drawing/2014/main" id="{1D399645-6619-4BF1-9EA4-771BFCB87FD9}"/>
              </a:ext>
            </a:extLst>
          </p:cNvPr>
          <p:cNvSpPr>
            <a:spLocks noGrp="1"/>
          </p:cNvSpPr>
          <p:nvPr>
            <p:ph sz="half" idx="2"/>
          </p:nvPr>
        </p:nvSpPr>
        <p:spPr/>
        <p:txBody>
          <a:bodyPr>
            <a:normAutofit/>
          </a:bodyPr>
          <a:lstStyle/>
          <a:p>
            <a:r>
              <a:rPr lang="en-US" sz="2000" dirty="0"/>
              <a:t>Higher frequency (30-300 GHz)</a:t>
            </a:r>
          </a:p>
          <a:p>
            <a:r>
              <a:rPr lang="en-US" sz="2000" dirty="0"/>
              <a:t>Harder to go through buildings (“line-of-sight”)</a:t>
            </a:r>
          </a:p>
          <a:p>
            <a:r>
              <a:rPr lang="en-US" sz="2000" dirty="0"/>
              <a:t>Less coverage</a:t>
            </a:r>
          </a:p>
          <a:p>
            <a:r>
              <a:rPr lang="en-US" sz="2000" dirty="0"/>
              <a:t>Requires specific phone models (as of 2021)</a:t>
            </a:r>
          </a:p>
          <a:p>
            <a:pPr lvl="1"/>
            <a:r>
              <a:rPr lang="en-US" sz="1600" dirty="0" err="1"/>
              <a:t>mmWave</a:t>
            </a:r>
            <a:r>
              <a:rPr lang="en-US" sz="1600" dirty="0"/>
              <a:t> compatible hardware is expensive at the moment.</a:t>
            </a:r>
          </a:p>
        </p:txBody>
      </p:sp>
      <p:sp>
        <p:nvSpPr>
          <p:cNvPr id="7" name="Text Placeholder 6">
            <a:extLst>
              <a:ext uri="{FF2B5EF4-FFF2-40B4-BE49-F238E27FC236}">
                <a16:creationId xmlns:a16="http://schemas.microsoft.com/office/drawing/2014/main" id="{3F5C821D-A2AB-474B-AA10-FA505696CD92}"/>
              </a:ext>
            </a:extLst>
          </p:cNvPr>
          <p:cNvSpPr>
            <a:spLocks noGrp="1"/>
          </p:cNvSpPr>
          <p:nvPr>
            <p:ph type="body" sz="quarter" idx="3"/>
          </p:nvPr>
        </p:nvSpPr>
        <p:spPr/>
        <p:txBody>
          <a:bodyPr/>
          <a:lstStyle/>
          <a:p>
            <a:r>
              <a:rPr lang="en-US" dirty="0"/>
              <a:t>Sub6</a:t>
            </a:r>
          </a:p>
        </p:txBody>
      </p:sp>
      <p:sp>
        <p:nvSpPr>
          <p:cNvPr id="8" name="Content Placeholder 7">
            <a:extLst>
              <a:ext uri="{FF2B5EF4-FFF2-40B4-BE49-F238E27FC236}">
                <a16:creationId xmlns:a16="http://schemas.microsoft.com/office/drawing/2014/main" id="{B57AD98A-C07F-4F7E-AFF0-55B79655AAED}"/>
              </a:ext>
            </a:extLst>
          </p:cNvPr>
          <p:cNvSpPr>
            <a:spLocks noGrp="1"/>
          </p:cNvSpPr>
          <p:nvPr>
            <p:ph sz="quarter" idx="4"/>
          </p:nvPr>
        </p:nvSpPr>
        <p:spPr/>
        <p:txBody>
          <a:bodyPr>
            <a:normAutofit/>
          </a:bodyPr>
          <a:lstStyle/>
          <a:p>
            <a:r>
              <a:rPr lang="en-US" sz="2000" dirty="0"/>
              <a:t>Lower frequency (Sub6 = “less than 6 GHz”)</a:t>
            </a:r>
          </a:p>
          <a:p>
            <a:r>
              <a:rPr lang="en-US" sz="2000" dirty="0"/>
              <a:t>Easier to go through buildings</a:t>
            </a:r>
          </a:p>
          <a:p>
            <a:r>
              <a:rPr lang="en-US" sz="2000" dirty="0"/>
              <a:t>Better coverage</a:t>
            </a:r>
          </a:p>
          <a:p>
            <a:r>
              <a:rPr lang="en-US" sz="2000" dirty="0"/>
              <a:t>More compatible models</a:t>
            </a:r>
          </a:p>
        </p:txBody>
      </p:sp>
      <p:sp>
        <p:nvSpPr>
          <p:cNvPr id="4" name="Slide Number Placeholder 3">
            <a:extLst>
              <a:ext uri="{FF2B5EF4-FFF2-40B4-BE49-F238E27FC236}">
                <a16:creationId xmlns:a16="http://schemas.microsoft.com/office/drawing/2014/main" id="{7A7E4169-D18F-4622-BF88-BBC31B2EF0AF}"/>
              </a:ext>
            </a:extLst>
          </p:cNvPr>
          <p:cNvSpPr>
            <a:spLocks noGrp="1"/>
          </p:cNvSpPr>
          <p:nvPr>
            <p:ph type="sldNum" sz="quarter" idx="12"/>
          </p:nvPr>
        </p:nvSpPr>
        <p:spPr/>
        <p:txBody>
          <a:bodyPr/>
          <a:lstStyle/>
          <a:p>
            <a:fld id="{0B02C7C3-1F9D-495C-A818-668CCDC0E8E2}" type="slidenum">
              <a:rPr lang="en-US" smtClean="0"/>
              <a:t>36</a:t>
            </a:fld>
            <a:endParaRPr lang="en-US"/>
          </a:p>
        </p:txBody>
      </p:sp>
      <p:sp>
        <p:nvSpPr>
          <p:cNvPr id="3" name="TextBox 2">
            <a:extLst>
              <a:ext uri="{FF2B5EF4-FFF2-40B4-BE49-F238E27FC236}">
                <a16:creationId xmlns:a16="http://schemas.microsoft.com/office/drawing/2014/main" id="{A0875B51-9359-4386-9D00-10FD4F6A60EE}"/>
              </a:ext>
            </a:extLst>
          </p:cNvPr>
          <p:cNvSpPr txBox="1"/>
          <p:nvPr/>
        </p:nvSpPr>
        <p:spPr>
          <a:xfrm>
            <a:off x="628650" y="6259811"/>
            <a:ext cx="6040392" cy="461665"/>
          </a:xfrm>
          <a:prstGeom prst="rect">
            <a:avLst/>
          </a:prstGeom>
          <a:noFill/>
        </p:spPr>
        <p:txBody>
          <a:bodyPr wrap="square" rtlCol="0" anchor="b">
            <a:spAutoFit/>
          </a:bodyPr>
          <a:lstStyle/>
          <a:p>
            <a:r>
              <a:rPr lang="en-US" sz="1200" dirty="0"/>
              <a:t>Personal comments: Unless you live in a big city and confirmed that your carrier supports </a:t>
            </a:r>
            <a:r>
              <a:rPr lang="en-US" sz="1200" dirty="0" err="1"/>
              <a:t>mmWave</a:t>
            </a:r>
            <a:r>
              <a:rPr lang="en-US" sz="1200" dirty="0"/>
              <a:t>, you probably don’t need to pay for devices that support it for now.</a:t>
            </a:r>
          </a:p>
        </p:txBody>
      </p:sp>
    </p:spTree>
    <p:extLst>
      <p:ext uri="{BB962C8B-B14F-4D97-AF65-F5344CB8AC3E}">
        <p14:creationId xmlns:p14="http://schemas.microsoft.com/office/powerpoint/2010/main" val="42407201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5AACDB6-37A4-426A-8D38-DD1378A29AB1}"/>
              </a:ext>
            </a:extLst>
          </p:cNvPr>
          <p:cNvSpPr>
            <a:spLocks noGrp="1"/>
          </p:cNvSpPr>
          <p:nvPr>
            <p:ph type="title"/>
          </p:nvPr>
        </p:nvSpPr>
        <p:spPr/>
        <p:txBody>
          <a:bodyPr/>
          <a:lstStyle/>
          <a:p>
            <a:r>
              <a:rPr lang="en-US" dirty="0"/>
              <a:t>Data Link Layer</a:t>
            </a:r>
          </a:p>
        </p:txBody>
      </p:sp>
      <p:sp>
        <p:nvSpPr>
          <p:cNvPr id="7" name="Slide Number Placeholder 6">
            <a:extLst>
              <a:ext uri="{FF2B5EF4-FFF2-40B4-BE49-F238E27FC236}">
                <a16:creationId xmlns:a16="http://schemas.microsoft.com/office/drawing/2014/main" id="{FD6D427B-E3F2-4E13-848F-002FF4B478F7}"/>
              </a:ext>
            </a:extLst>
          </p:cNvPr>
          <p:cNvSpPr>
            <a:spLocks noGrp="1"/>
          </p:cNvSpPr>
          <p:nvPr>
            <p:ph type="sldNum" sz="quarter" idx="12"/>
          </p:nvPr>
        </p:nvSpPr>
        <p:spPr/>
        <p:txBody>
          <a:bodyPr/>
          <a:lstStyle/>
          <a:p>
            <a:fld id="{0B02C7C3-1F9D-495C-A818-668CCDC0E8E2}" type="slidenum">
              <a:rPr lang="en-US" smtClean="0"/>
              <a:t>37</a:t>
            </a:fld>
            <a:endParaRPr lang="en-US"/>
          </a:p>
        </p:txBody>
      </p:sp>
      <p:grpSp>
        <p:nvGrpSpPr>
          <p:cNvPr id="10" name="Group 9">
            <a:extLst>
              <a:ext uri="{FF2B5EF4-FFF2-40B4-BE49-F238E27FC236}">
                <a16:creationId xmlns:a16="http://schemas.microsoft.com/office/drawing/2014/main" id="{2F86C881-FBA0-4020-B8E1-42DDF71C0BE5}"/>
              </a:ext>
            </a:extLst>
          </p:cNvPr>
          <p:cNvGrpSpPr/>
          <p:nvPr/>
        </p:nvGrpSpPr>
        <p:grpSpPr>
          <a:xfrm>
            <a:off x="5286436" y="1925915"/>
            <a:ext cx="2619314" cy="3936972"/>
            <a:chOff x="5806932" y="1925915"/>
            <a:chExt cx="2619314" cy="3936972"/>
          </a:xfrm>
        </p:grpSpPr>
        <p:sp>
          <p:nvSpPr>
            <p:cNvPr id="11" name="Rectangle 10">
              <a:extLst>
                <a:ext uri="{FF2B5EF4-FFF2-40B4-BE49-F238E27FC236}">
                  <a16:creationId xmlns:a16="http://schemas.microsoft.com/office/drawing/2014/main" id="{16DCED8A-4F5B-4106-A61D-74FA880D93A2}"/>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12" name="Rectangle 11">
              <a:extLst>
                <a:ext uri="{FF2B5EF4-FFF2-40B4-BE49-F238E27FC236}">
                  <a16:creationId xmlns:a16="http://schemas.microsoft.com/office/drawing/2014/main" id="{34D6D3C2-A1EE-4941-AFE1-96E2D6CEF341}"/>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13" name="Rectangle 12">
              <a:extLst>
                <a:ext uri="{FF2B5EF4-FFF2-40B4-BE49-F238E27FC236}">
                  <a16:creationId xmlns:a16="http://schemas.microsoft.com/office/drawing/2014/main" id="{1C44EB5E-DA83-4AA3-94B1-F3239F8A65BD}"/>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14" name="Rectangle 13">
              <a:extLst>
                <a:ext uri="{FF2B5EF4-FFF2-40B4-BE49-F238E27FC236}">
                  <a16:creationId xmlns:a16="http://schemas.microsoft.com/office/drawing/2014/main" id="{B290915B-D276-494F-A162-C7B0A2120E0B}"/>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5" name="Rectangle 14">
              <a:extLst>
                <a:ext uri="{FF2B5EF4-FFF2-40B4-BE49-F238E27FC236}">
                  <a16:creationId xmlns:a16="http://schemas.microsoft.com/office/drawing/2014/main" id="{988EF000-98C8-412A-AD34-BF8FD7B2D322}"/>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16" name="TextBox 15">
            <a:extLst>
              <a:ext uri="{FF2B5EF4-FFF2-40B4-BE49-F238E27FC236}">
                <a16:creationId xmlns:a16="http://schemas.microsoft.com/office/drawing/2014/main" id="{F3C1D606-B584-4856-AB98-FEE9CE9C3092}"/>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
        <p:nvSpPr>
          <p:cNvPr id="17" name="Right Brace 16">
            <a:extLst>
              <a:ext uri="{FF2B5EF4-FFF2-40B4-BE49-F238E27FC236}">
                <a16:creationId xmlns:a16="http://schemas.microsoft.com/office/drawing/2014/main" id="{3F676E08-2B34-42BC-8E66-1EA90BBA8B00}"/>
              </a:ext>
            </a:extLst>
          </p:cNvPr>
          <p:cNvSpPr/>
          <p:nvPr/>
        </p:nvSpPr>
        <p:spPr>
          <a:xfrm>
            <a:off x="4636893" y="1817001"/>
            <a:ext cx="477846" cy="4383221"/>
          </a:xfrm>
          <a:prstGeom prst="rightBrace">
            <a:avLst>
              <a:gd name="adj1" fmla="val 51595"/>
              <a:gd name="adj2" fmla="val 73553"/>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8" name="Graphic 17">
            <a:extLst>
              <a:ext uri="{FF2B5EF4-FFF2-40B4-BE49-F238E27FC236}">
                <a16:creationId xmlns:a16="http://schemas.microsoft.com/office/drawing/2014/main" id="{389B30A4-B43F-4EB9-AB63-17274C4E16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9178" y="3297739"/>
            <a:ext cx="1531431" cy="984490"/>
          </a:xfrm>
          <a:prstGeom prst="rect">
            <a:avLst/>
          </a:prstGeom>
        </p:spPr>
      </p:pic>
      <p:pic>
        <p:nvPicPr>
          <p:cNvPr id="19" name="Graphic 18">
            <a:extLst>
              <a:ext uri="{FF2B5EF4-FFF2-40B4-BE49-F238E27FC236}">
                <a16:creationId xmlns:a16="http://schemas.microsoft.com/office/drawing/2014/main" id="{816B0B45-BF5A-4FDA-BFB3-9AD452A0D88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63002" y="1398064"/>
            <a:ext cx="1531431" cy="984490"/>
          </a:xfrm>
          <a:prstGeom prst="rect">
            <a:avLst/>
          </a:prstGeom>
        </p:spPr>
      </p:pic>
      <p:pic>
        <p:nvPicPr>
          <p:cNvPr id="27" name="Picture 26" descr="Shape, rectangle&#10;&#10;Description automatically generated">
            <a:extLst>
              <a:ext uri="{FF2B5EF4-FFF2-40B4-BE49-F238E27FC236}">
                <a16:creationId xmlns:a16="http://schemas.microsoft.com/office/drawing/2014/main" id="{F502778F-B041-4817-8506-2E00200449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65881" y="4780019"/>
            <a:ext cx="1406119" cy="1182055"/>
          </a:xfrm>
          <a:prstGeom prst="rect">
            <a:avLst/>
          </a:prstGeom>
        </p:spPr>
      </p:pic>
      <p:sp>
        <p:nvSpPr>
          <p:cNvPr id="28" name="Freeform: Shape 27">
            <a:extLst>
              <a:ext uri="{FF2B5EF4-FFF2-40B4-BE49-F238E27FC236}">
                <a16:creationId xmlns:a16="http://schemas.microsoft.com/office/drawing/2014/main" id="{255ACCED-B542-4871-8401-C4B3993C81E4}"/>
              </a:ext>
            </a:extLst>
          </p:cNvPr>
          <p:cNvSpPr/>
          <p:nvPr/>
        </p:nvSpPr>
        <p:spPr>
          <a:xfrm>
            <a:off x="79044" y="2159164"/>
            <a:ext cx="3388087" cy="2402076"/>
          </a:xfrm>
          <a:custGeom>
            <a:avLst/>
            <a:gdLst>
              <a:gd name="connsiteX0" fmla="*/ 841255 w 3388087"/>
              <a:gd name="connsiteY0" fmla="*/ 1881894 h 2402076"/>
              <a:gd name="connsiteX1" fmla="*/ 617080 w 3388087"/>
              <a:gd name="connsiteY1" fmla="*/ 2259453 h 2402076"/>
              <a:gd name="connsiteX2" fmla="*/ 127433 w 3388087"/>
              <a:gd name="connsiteY2" fmla="*/ 2294849 h 2402076"/>
              <a:gd name="connsiteX3" fmla="*/ 192326 w 3388087"/>
              <a:gd name="connsiteY3" fmla="*/ 896702 h 2402076"/>
              <a:gd name="connsiteX4" fmla="*/ 2192208 w 3388087"/>
              <a:gd name="connsiteY4" fmla="*/ 1103179 h 2402076"/>
              <a:gd name="connsiteX5" fmla="*/ 3277689 w 3388087"/>
              <a:gd name="connsiteY5" fmla="*/ 654828 h 2402076"/>
              <a:gd name="connsiteX6" fmla="*/ 3295387 w 3388087"/>
              <a:gd name="connsiteY6" fmla="*/ 0 h 240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8087" h="2402076">
                <a:moveTo>
                  <a:pt x="841255" y="1881894"/>
                </a:moveTo>
                <a:cubicBezTo>
                  <a:pt x="788652" y="2036260"/>
                  <a:pt x="736050" y="2190627"/>
                  <a:pt x="617080" y="2259453"/>
                </a:cubicBezTo>
                <a:cubicBezTo>
                  <a:pt x="498110" y="2328279"/>
                  <a:pt x="198225" y="2521974"/>
                  <a:pt x="127433" y="2294849"/>
                </a:cubicBezTo>
                <a:cubicBezTo>
                  <a:pt x="56641" y="2067724"/>
                  <a:pt x="-151803" y="1095314"/>
                  <a:pt x="192326" y="896702"/>
                </a:cubicBezTo>
                <a:cubicBezTo>
                  <a:pt x="536455" y="698090"/>
                  <a:pt x="1677981" y="1143491"/>
                  <a:pt x="2192208" y="1103179"/>
                </a:cubicBezTo>
                <a:cubicBezTo>
                  <a:pt x="2706435" y="1062867"/>
                  <a:pt x="3093826" y="838691"/>
                  <a:pt x="3277689" y="654828"/>
                </a:cubicBezTo>
                <a:cubicBezTo>
                  <a:pt x="3461552" y="470965"/>
                  <a:pt x="3378469" y="235482"/>
                  <a:pt x="3295387" y="0"/>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Graphic 31">
            <a:extLst>
              <a:ext uri="{FF2B5EF4-FFF2-40B4-BE49-F238E27FC236}">
                <a16:creationId xmlns:a16="http://schemas.microsoft.com/office/drawing/2014/main" id="{6E0AEA5C-4C77-47D3-8807-598B770EF3C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8100000">
            <a:off x="1795067" y="3435074"/>
            <a:ext cx="1095375" cy="638175"/>
          </a:xfrm>
          <a:prstGeom prst="rect">
            <a:avLst/>
          </a:prstGeom>
        </p:spPr>
      </p:pic>
      <p:pic>
        <p:nvPicPr>
          <p:cNvPr id="33" name="Graphic 32">
            <a:extLst>
              <a:ext uri="{FF2B5EF4-FFF2-40B4-BE49-F238E27FC236}">
                <a16:creationId xmlns:a16="http://schemas.microsoft.com/office/drawing/2014/main" id="{40BEAD9C-669F-43BF-ACAF-C6CA71A33EF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8900000">
            <a:off x="2392388" y="4097725"/>
            <a:ext cx="1095375" cy="638175"/>
          </a:xfrm>
          <a:prstGeom prst="rect">
            <a:avLst/>
          </a:prstGeom>
        </p:spPr>
      </p:pic>
    </p:spTree>
    <p:extLst>
      <p:ext uri="{BB962C8B-B14F-4D97-AF65-F5344CB8AC3E}">
        <p14:creationId xmlns:p14="http://schemas.microsoft.com/office/powerpoint/2010/main" val="35370895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57A59-6E11-4282-9D2F-C4A7363802FF}"/>
              </a:ext>
            </a:extLst>
          </p:cNvPr>
          <p:cNvSpPr>
            <a:spLocks noGrp="1"/>
          </p:cNvSpPr>
          <p:nvPr>
            <p:ph type="title"/>
          </p:nvPr>
        </p:nvSpPr>
        <p:spPr/>
        <p:txBody>
          <a:bodyPr/>
          <a:lstStyle/>
          <a:p>
            <a:r>
              <a:rPr lang="en-US" dirty="0"/>
              <a:t>Roles of the Data Link Layer</a:t>
            </a:r>
          </a:p>
        </p:txBody>
      </p:sp>
      <p:graphicFrame>
        <p:nvGraphicFramePr>
          <p:cNvPr id="5" name="Content Placeholder 4">
            <a:extLst>
              <a:ext uri="{FF2B5EF4-FFF2-40B4-BE49-F238E27FC236}">
                <a16:creationId xmlns:a16="http://schemas.microsoft.com/office/drawing/2014/main" id="{2D21A984-F19E-4B24-A6CA-A5CC2ADDD0F9}"/>
              </a:ext>
            </a:extLst>
          </p:cNvPr>
          <p:cNvGraphicFramePr>
            <a:graphicFrameLocks noGrp="1"/>
          </p:cNvGraphicFramePr>
          <p:nvPr>
            <p:ph idx="1"/>
            <p:extLst>
              <p:ext uri="{D42A27DB-BD31-4B8C-83A1-F6EECF244321}">
                <p14:modId xmlns:p14="http://schemas.microsoft.com/office/powerpoint/2010/main" val="1603559253"/>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C706E0A9-7518-43C2-8836-7299A2F47480}"/>
              </a:ext>
            </a:extLst>
          </p:cNvPr>
          <p:cNvSpPr>
            <a:spLocks noGrp="1"/>
          </p:cNvSpPr>
          <p:nvPr>
            <p:ph type="sldNum" sz="quarter" idx="12"/>
          </p:nvPr>
        </p:nvSpPr>
        <p:spPr/>
        <p:txBody>
          <a:bodyPr/>
          <a:lstStyle/>
          <a:p>
            <a:fld id="{0B02C7C3-1F9D-495C-A818-668CCDC0E8E2}" type="slidenum">
              <a:rPr lang="en-US" smtClean="0"/>
              <a:t>38</a:t>
            </a:fld>
            <a:endParaRPr lang="en-US"/>
          </a:p>
        </p:txBody>
      </p:sp>
    </p:spTree>
    <p:extLst>
      <p:ext uri="{BB962C8B-B14F-4D97-AF65-F5344CB8AC3E}">
        <p14:creationId xmlns:p14="http://schemas.microsoft.com/office/powerpoint/2010/main" val="38541452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98A82787-33CB-4DE7-BF7F-E1003A75974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888922" y="1547510"/>
            <a:ext cx="3248711" cy="2088454"/>
          </a:xfrm>
          <a:prstGeom prst="rect">
            <a:avLst/>
          </a:prstGeom>
        </p:spPr>
      </p:pic>
      <p:sp>
        <p:nvSpPr>
          <p:cNvPr id="2" name="Title 1">
            <a:extLst>
              <a:ext uri="{FF2B5EF4-FFF2-40B4-BE49-F238E27FC236}">
                <a16:creationId xmlns:a16="http://schemas.microsoft.com/office/drawing/2014/main" id="{BE01FD30-9A32-4721-A09B-2110AC1155C4}"/>
              </a:ext>
            </a:extLst>
          </p:cNvPr>
          <p:cNvSpPr>
            <a:spLocks noGrp="1"/>
          </p:cNvSpPr>
          <p:nvPr>
            <p:ph type="title"/>
          </p:nvPr>
        </p:nvSpPr>
        <p:spPr/>
        <p:txBody>
          <a:bodyPr>
            <a:normAutofit/>
          </a:bodyPr>
          <a:lstStyle/>
          <a:p>
            <a:r>
              <a:rPr lang="en-US" sz="3600" dirty="0"/>
              <a:t>More things in Data Link Layer</a:t>
            </a:r>
          </a:p>
        </p:txBody>
      </p:sp>
      <p:sp>
        <p:nvSpPr>
          <p:cNvPr id="3" name="Content Placeholder 2">
            <a:extLst>
              <a:ext uri="{FF2B5EF4-FFF2-40B4-BE49-F238E27FC236}">
                <a16:creationId xmlns:a16="http://schemas.microsoft.com/office/drawing/2014/main" id="{EA7DD43A-E6C6-4B52-91DC-97AA63175803}"/>
              </a:ext>
            </a:extLst>
          </p:cNvPr>
          <p:cNvSpPr>
            <a:spLocks noGrp="1"/>
          </p:cNvSpPr>
          <p:nvPr>
            <p:ph idx="1"/>
          </p:nvPr>
        </p:nvSpPr>
        <p:spPr/>
        <p:txBody>
          <a:bodyPr/>
          <a:lstStyle/>
          <a:p>
            <a:r>
              <a:rPr lang="en-US" dirty="0"/>
              <a:t>MAC Address</a:t>
            </a:r>
          </a:p>
        </p:txBody>
      </p:sp>
      <p:sp>
        <p:nvSpPr>
          <p:cNvPr id="4" name="Slide Number Placeholder 3">
            <a:extLst>
              <a:ext uri="{FF2B5EF4-FFF2-40B4-BE49-F238E27FC236}">
                <a16:creationId xmlns:a16="http://schemas.microsoft.com/office/drawing/2014/main" id="{4E9ABAFE-427F-4AF4-B530-C839F82E124D}"/>
              </a:ext>
            </a:extLst>
          </p:cNvPr>
          <p:cNvSpPr>
            <a:spLocks noGrp="1"/>
          </p:cNvSpPr>
          <p:nvPr>
            <p:ph type="sldNum" sz="quarter" idx="12"/>
          </p:nvPr>
        </p:nvSpPr>
        <p:spPr/>
        <p:txBody>
          <a:bodyPr/>
          <a:lstStyle/>
          <a:p>
            <a:fld id="{0B02C7C3-1F9D-495C-A818-668CCDC0E8E2}" type="slidenum">
              <a:rPr lang="en-US" smtClean="0"/>
              <a:t>39</a:t>
            </a:fld>
            <a:endParaRPr lang="en-US"/>
          </a:p>
        </p:txBody>
      </p:sp>
      <p:sp>
        <p:nvSpPr>
          <p:cNvPr id="12" name="Rectangle 11">
            <a:extLst>
              <a:ext uri="{FF2B5EF4-FFF2-40B4-BE49-F238E27FC236}">
                <a16:creationId xmlns:a16="http://schemas.microsoft.com/office/drawing/2014/main" id="{0DBE5421-A147-4436-94E0-6B2AB3A97706}"/>
              </a:ext>
            </a:extLst>
          </p:cNvPr>
          <p:cNvSpPr/>
          <p:nvPr/>
        </p:nvSpPr>
        <p:spPr>
          <a:xfrm>
            <a:off x="4258087" y="2942533"/>
            <a:ext cx="197174" cy="197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E21F63-DAEF-4382-B750-0875EF634D57}"/>
              </a:ext>
            </a:extLst>
          </p:cNvPr>
          <p:cNvSpPr/>
          <p:nvPr/>
        </p:nvSpPr>
        <p:spPr>
          <a:xfrm>
            <a:off x="4890565" y="2942533"/>
            <a:ext cx="197174" cy="197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DC89FEB-9C18-449F-8D14-DAFFFF2935E9}"/>
              </a:ext>
            </a:extLst>
          </p:cNvPr>
          <p:cNvSpPr/>
          <p:nvPr/>
        </p:nvSpPr>
        <p:spPr>
          <a:xfrm>
            <a:off x="5285821" y="2942533"/>
            <a:ext cx="197174" cy="197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DC41124-C262-45AA-8706-692B1CF4B427}"/>
              </a:ext>
            </a:extLst>
          </p:cNvPr>
          <p:cNvSpPr/>
          <p:nvPr/>
        </p:nvSpPr>
        <p:spPr>
          <a:xfrm>
            <a:off x="5681077" y="2942533"/>
            <a:ext cx="197174" cy="197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8615FDE-A163-44E0-8020-7ED657DDC73D}"/>
              </a:ext>
            </a:extLst>
          </p:cNvPr>
          <p:cNvSpPr/>
          <p:nvPr/>
        </p:nvSpPr>
        <p:spPr>
          <a:xfrm>
            <a:off x="6076334" y="2942533"/>
            <a:ext cx="197174" cy="1971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D5B63F0-89E4-41C0-A2DF-F2D60CE7678B}"/>
              </a:ext>
            </a:extLst>
          </p:cNvPr>
          <p:cNvSpPr/>
          <p:nvPr/>
        </p:nvSpPr>
        <p:spPr>
          <a:xfrm>
            <a:off x="1085481" y="4351747"/>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a:solidFill>
                  <a:schemeClr val="tx1"/>
                </a:solidFill>
                <a:effectLst/>
                <a:latin typeface="Segoe UI" panose="020B0502040204020203" pitchFamily="34" charset="0"/>
              </a:rPr>
              <a:t>D8-12-E9-7B-2C-C1</a:t>
            </a:r>
            <a:endParaRPr lang="en-US" i="0" dirty="0">
              <a:solidFill>
                <a:schemeClr val="tx1"/>
              </a:solidFill>
              <a:effectLst/>
              <a:latin typeface="Segoe UI" panose="020B0502040204020203" pitchFamily="34" charset="0"/>
            </a:endParaRPr>
          </a:p>
        </p:txBody>
      </p:sp>
      <p:sp>
        <p:nvSpPr>
          <p:cNvPr id="8" name="Rectangle 7">
            <a:extLst>
              <a:ext uri="{FF2B5EF4-FFF2-40B4-BE49-F238E27FC236}">
                <a16:creationId xmlns:a16="http://schemas.microsoft.com/office/drawing/2014/main" id="{B741F70F-9FD5-41D8-83F7-12C72F0B9E42}"/>
              </a:ext>
            </a:extLst>
          </p:cNvPr>
          <p:cNvSpPr/>
          <p:nvPr/>
        </p:nvSpPr>
        <p:spPr>
          <a:xfrm>
            <a:off x="1085481" y="5350683"/>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a:solidFill>
                  <a:schemeClr val="tx1"/>
                </a:solidFill>
                <a:effectLst/>
                <a:latin typeface="Segoe UI" panose="020B0502040204020203" pitchFamily="34" charset="0"/>
              </a:rPr>
              <a:t>D8-12-E9-7B-2C-C3</a:t>
            </a:r>
            <a:endParaRPr lang="en-US" i="0" dirty="0">
              <a:solidFill>
                <a:schemeClr val="tx1"/>
              </a:solidFill>
              <a:effectLst/>
              <a:latin typeface="Segoe UI" panose="020B0502040204020203" pitchFamily="34" charset="0"/>
            </a:endParaRPr>
          </a:p>
        </p:txBody>
      </p:sp>
      <p:sp>
        <p:nvSpPr>
          <p:cNvPr id="9" name="Rectangle 8">
            <a:extLst>
              <a:ext uri="{FF2B5EF4-FFF2-40B4-BE49-F238E27FC236}">
                <a16:creationId xmlns:a16="http://schemas.microsoft.com/office/drawing/2014/main" id="{A703384B-79C7-488D-A7FB-BB34CF86F199}"/>
              </a:ext>
            </a:extLst>
          </p:cNvPr>
          <p:cNvSpPr/>
          <p:nvPr/>
        </p:nvSpPr>
        <p:spPr>
          <a:xfrm>
            <a:off x="1085481" y="5850152"/>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a:solidFill>
                  <a:schemeClr val="tx1"/>
                </a:solidFill>
                <a:effectLst/>
                <a:latin typeface="Segoe UI" panose="020B0502040204020203" pitchFamily="34" charset="0"/>
              </a:rPr>
              <a:t>D8-12-E9-7B-2C-C4</a:t>
            </a:r>
            <a:endParaRPr lang="en-US" i="0" dirty="0">
              <a:solidFill>
                <a:schemeClr val="tx1"/>
              </a:solidFill>
              <a:effectLst/>
              <a:latin typeface="Segoe UI" panose="020B0502040204020203" pitchFamily="34" charset="0"/>
            </a:endParaRPr>
          </a:p>
        </p:txBody>
      </p:sp>
      <p:sp>
        <p:nvSpPr>
          <p:cNvPr id="10" name="Rectangle 9">
            <a:extLst>
              <a:ext uri="{FF2B5EF4-FFF2-40B4-BE49-F238E27FC236}">
                <a16:creationId xmlns:a16="http://schemas.microsoft.com/office/drawing/2014/main" id="{A3AFE1FD-371D-42C4-863F-57C897CDB96D}"/>
              </a:ext>
            </a:extLst>
          </p:cNvPr>
          <p:cNvSpPr/>
          <p:nvPr/>
        </p:nvSpPr>
        <p:spPr>
          <a:xfrm>
            <a:off x="1085481" y="3852279"/>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a:solidFill>
                  <a:schemeClr val="tx1"/>
                </a:solidFill>
                <a:effectLst/>
                <a:latin typeface="Segoe UI" panose="020B0502040204020203" pitchFamily="34" charset="0"/>
              </a:rPr>
              <a:t>D8-12-E9-7B-2C-C0</a:t>
            </a:r>
            <a:endParaRPr lang="en-US" i="0" dirty="0">
              <a:solidFill>
                <a:schemeClr val="tx1"/>
              </a:solidFill>
              <a:effectLst/>
              <a:latin typeface="Segoe UI" panose="020B0502040204020203" pitchFamily="34" charset="0"/>
            </a:endParaRPr>
          </a:p>
        </p:txBody>
      </p:sp>
      <p:sp>
        <p:nvSpPr>
          <p:cNvPr id="11" name="Rectangle 10">
            <a:extLst>
              <a:ext uri="{FF2B5EF4-FFF2-40B4-BE49-F238E27FC236}">
                <a16:creationId xmlns:a16="http://schemas.microsoft.com/office/drawing/2014/main" id="{411C9016-510D-4A9B-945F-5A24A56BFA9B}"/>
              </a:ext>
            </a:extLst>
          </p:cNvPr>
          <p:cNvSpPr/>
          <p:nvPr/>
        </p:nvSpPr>
        <p:spPr>
          <a:xfrm>
            <a:off x="1085481" y="4851215"/>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a:solidFill>
                  <a:schemeClr val="tx1"/>
                </a:solidFill>
                <a:effectLst/>
                <a:latin typeface="Segoe UI" panose="020B0502040204020203" pitchFamily="34" charset="0"/>
              </a:rPr>
              <a:t>D8-12-E9-7B-2C-C2</a:t>
            </a:r>
            <a:endParaRPr lang="en-US" i="0" dirty="0">
              <a:solidFill>
                <a:schemeClr val="tx1"/>
              </a:solidFill>
              <a:effectLst/>
              <a:latin typeface="Segoe UI" panose="020B0502040204020203" pitchFamily="34" charset="0"/>
            </a:endParaRPr>
          </a:p>
        </p:txBody>
      </p:sp>
      <p:cxnSp>
        <p:nvCxnSpPr>
          <p:cNvPr id="23" name="Connector: Elbow 22">
            <a:extLst>
              <a:ext uri="{FF2B5EF4-FFF2-40B4-BE49-F238E27FC236}">
                <a16:creationId xmlns:a16="http://schemas.microsoft.com/office/drawing/2014/main" id="{D5DEEDD5-3ED1-4542-A337-86C3813ECA73}"/>
              </a:ext>
            </a:extLst>
          </p:cNvPr>
          <p:cNvCxnSpPr>
            <a:cxnSpLocks/>
            <a:stCxn id="10" idx="3"/>
            <a:endCxn id="12" idx="2"/>
          </p:cNvCxnSpPr>
          <p:nvPr/>
        </p:nvCxnSpPr>
        <p:spPr>
          <a:xfrm flipV="1">
            <a:off x="3651701" y="3139707"/>
            <a:ext cx="704973" cy="915112"/>
          </a:xfrm>
          <a:prstGeom prst="bentConnector2">
            <a:avLst/>
          </a:prstGeom>
          <a:ln w="28575"/>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7C180633-6421-4D5C-8B0A-DA6F93932D9F}"/>
              </a:ext>
            </a:extLst>
          </p:cNvPr>
          <p:cNvCxnSpPr>
            <a:cxnSpLocks/>
            <a:stCxn id="7" idx="3"/>
            <a:endCxn id="13" idx="2"/>
          </p:cNvCxnSpPr>
          <p:nvPr/>
        </p:nvCxnSpPr>
        <p:spPr>
          <a:xfrm flipV="1">
            <a:off x="3651701" y="3139707"/>
            <a:ext cx="1337451" cy="1414580"/>
          </a:xfrm>
          <a:prstGeom prst="bentConnector2">
            <a:avLst/>
          </a:prstGeom>
          <a:ln w="28575"/>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D8A9248C-38DE-4AED-92B8-278A2BAA840B}"/>
              </a:ext>
            </a:extLst>
          </p:cNvPr>
          <p:cNvCxnSpPr>
            <a:cxnSpLocks/>
            <a:stCxn id="11" idx="3"/>
            <a:endCxn id="14" idx="2"/>
          </p:cNvCxnSpPr>
          <p:nvPr/>
        </p:nvCxnSpPr>
        <p:spPr>
          <a:xfrm flipV="1">
            <a:off x="3651701" y="3139707"/>
            <a:ext cx="1732707" cy="1914048"/>
          </a:xfrm>
          <a:prstGeom prst="bentConnector2">
            <a:avLst/>
          </a:prstGeom>
          <a:ln w="28575"/>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79F0A0A9-CDA5-474E-B9F1-468BF107BF93}"/>
              </a:ext>
            </a:extLst>
          </p:cNvPr>
          <p:cNvCxnSpPr>
            <a:cxnSpLocks/>
            <a:stCxn id="8" idx="3"/>
            <a:endCxn id="15" idx="2"/>
          </p:cNvCxnSpPr>
          <p:nvPr/>
        </p:nvCxnSpPr>
        <p:spPr>
          <a:xfrm flipV="1">
            <a:off x="3651701" y="3139707"/>
            <a:ext cx="2127963" cy="2413516"/>
          </a:xfrm>
          <a:prstGeom prst="bentConnector2">
            <a:avLst/>
          </a:prstGeom>
          <a:ln w="28575"/>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EC917067-C4A7-42A1-9A9D-59621B0A9991}"/>
              </a:ext>
            </a:extLst>
          </p:cNvPr>
          <p:cNvCxnSpPr>
            <a:cxnSpLocks/>
            <a:stCxn id="9" idx="3"/>
            <a:endCxn id="16" idx="2"/>
          </p:cNvCxnSpPr>
          <p:nvPr/>
        </p:nvCxnSpPr>
        <p:spPr>
          <a:xfrm flipV="1">
            <a:off x="3651701" y="3139707"/>
            <a:ext cx="2523220" cy="2912985"/>
          </a:xfrm>
          <a:prstGeom prst="bentConnector2">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3120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4AF60-2A9B-4FDD-B2A1-34017F8C40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0E6E948-94F7-46C3-A4C7-EDDDBF8525ED}"/>
              </a:ext>
            </a:extLst>
          </p:cNvPr>
          <p:cNvSpPr>
            <a:spLocks noGrp="1"/>
          </p:cNvSpPr>
          <p:nvPr>
            <p:ph idx="1"/>
          </p:nvPr>
        </p:nvSpPr>
        <p:spPr/>
        <p:txBody>
          <a:bodyPr/>
          <a:lstStyle/>
          <a:p>
            <a:r>
              <a:rPr lang="en-US" dirty="0"/>
              <a:t>Data Communication</a:t>
            </a:r>
          </a:p>
          <a:p>
            <a:r>
              <a:rPr lang="en-US" dirty="0"/>
              <a:t>Network Concepts</a:t>
            </a:r>
          </a:p>
          <a:p>
            <a:r>
              <a:rPr lang="en-US" dirty="0"/>
              <a:t>Exploring the TCP/IP </a:t>
            </a:r>
            <a:r>
              <a:rPr lang="en-US"/>
              <a:t>Protocol Model</a:t>
            </a:r>
            <a:endParaRPr lang="en-US" dirty="0"/>
          </a:p>
        </p:txBody>
      </p:sp>
      <p:sp>
        <p:nvSpPr>
          <p:cNvPr id="4" name="Slide Number Placeholder 3">
            <a:extLst>
              <a:ext uri="{FF2B5EF4-FFF2-40B4-BE49-F238E27FC236}">
                <a16:creationId xmlns:a16="http://schemas.microsoft.com/office/drawing/2014/main" id="{0E922389-FD64-433D-8919-FEF78C3480BB}"/>
              </a:ext>
            </a:extLst>
          </p:cNvPr>
          <p:cNvSpPr>
            <a:spLocks noGrp="1"/>
          </p:cNvSpPr>
          <p:nvPr>
            <p:ph type="sldNum" sz="quarter" idx="12"/>
          </p:nvPr>
        </p:nvSpPr>
        <p:spPr/>
        <p:txBody>
          <a:bodyPr/>
          <a:lstStyle/>
          <a:p>
            <a:fld id="{0B02C7C3-1F9D-495C-A818-668CCDC0E8E2}" type="slidenum">
              <a:rPr lang="en-US" smtClean="0"/>
              <a:t>4</a:t>
            </a:fld>
            <a:endParaRPr lang="en-US"/>
          </a:p>
        </p:txBody>
      </p:sp>
    </p:spTree>
    <p:extLst>
      <p:ext uri="{BB962C8B-B14F-4D97-AF65-F5344CB8AC3E}">
        <p14:creationId xmlns:p14="http://schemas.microsoft.com/office/powerpoint/2010/main" val="40621620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E6A07-D106-4911-A7D8-4FBED12EF24C}"/>
              </a:ext>
            </a:extLst>
          </p:cNvPr>
          <p:cNvSpPr>
            <a:spLocks noGrp="1"/>
          </p:cNvSpPr>
          <p:nvPr>
            <p:ph type="title"/>
          </p:nvPr>
        </p:nvSpPr>
        <p:spPr/>
        <p:txBody>
          <a:bodyPr/>
          <a:lstStyle/>
          <a:p>
            <a:r>
              <a:rPr lang="en-US" dirty="0"/>
              <a:t>Your device may have more than one MAC address.</a:t>
            </a:r>
          </a:p>
        </p:txBody>
      </p:sp>
      <p:sp>
        <p:nvSpPr>
          <p:cNvPr id="4" name="Slide Number Placeholder 3">
            <a:extLst>
              <a:ext uri="{FF2B5EF4-FFF2-40B4-BE49-F238E27FC236}">
                <a16:creationId xmlns:a16="http://schemas.microsoft.com/office/drawing/2014/main" id="{C9FB3746-8654-42AA-926F-5657FC799E55}"/>
              </a:ext>
            </a:extLst>
          </p:cNvPr>
          <p:cNvSpPr>
            <a:spLocks noGrp="1"/>
          </p:cNvSpPr>
          <p:nvPr>
            <p:ph type="sldNum" sz="quarter" idx="12"/>
          </p:nvPr>
        </p:nvSpPr>
        <p:spPr/>
        <p:txBody>
          <a:bodyPr/>
          <a:lstStyle/>
          <a:p>
            <a:fld id="{0B02C7C3-1F9D-495C-A818-668CCDC0E8E2}" type="slidenum">
              <a:rPr lang="en-US" smtClean="0"/>
              <a:t>40</a:t>
            </a:fld>
            <a:endParaRPr lang="en-US"/>
          </a:p>
        </p:txBody>
      </p:sp>
      <p:pic>
        <p:nvPicPr>
          <p:cNvPr id="5" name="Picture 4" descr="Shape, rectangle&#10;&#10;Description automatically generated">
            <a:extLst>
              <a:ext uri="{FF2B5EF4-FFF2-40B4-BE49-F238E27FC236}">
                <a16:creationId xmlns:a16="http://schemas.microsoft.com/office/drawing/2014/main" id="{402DFD58-EF00-4DB1-A11C-6172204A33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6587" y="3718136"/>
            <a:ext cx="1406119" cy="1182055"/>
          </a:xfrm>
          <a:prstGeom prst="rect">
            <a:avLst/>
          </a:prstGeom>
        </p:spPr>
      </p:pic>
      <p:pic>
        <p:nvPicPr>
          <p:cNvPr id="6" name="Graphic 5">
            <a:extLst>
              <a:ext uri="{FF2B5EF4-FFF2-40B4-BE49-F238E27FC236}">
                <a16:creationId xmlns:a16="http://schemas.microsoft.com/office/drawing/2014/main" id="{2D99D108-C21E-4242-BAAB-4BAFE6BFADB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8900000">
            <a:off x="1413094" y="3035842"/>
            <a:ext cx="1095375" cy="638175"/>
          </a:xfrm>
          <a:prstGeom prst="rect">
            <a:avLst/>
          </a:prstGeom>
        </p:spPr>
      </p:pic>
      <p:sp>
        <p:nvSpPr>
          <p:cNvPr id="9" name="Rectangle 8">
            <a:extLst>
              <a:ext uri="{FF2B5EF4-FFF2-40B4-BE49-F238E27FC236}">
                <a16:creationId xmlns:a16="http://schemas.microsoft.com/office/drawing/2014/main" id="{559C46A0-F881-4F4B-97B5-10EEF8A22C94}"/>
              </a:ext>
            </a:extLst>
          </p:cNvPr>
          <p:cNvSpPr/>
          <p:nvPr/>
        </p:nvSpPr>
        <p:spPr>
          <a:xfrm>
            <a:off x="690223" y="2320053"/>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dirty="0">
                <a:solidFill>
                  <a:schemeClr val="tx1"/>
                </a:solidFill>
                <a:effectLst/>
                <a:latin typeface="Segoe UI" panose="020B0502040204020203" pitchFamily="34" charset="0"/>
              </a:rPr>
              <a:t>2D-3B-8D-20-A4-AC</a:t>
            </a:r>
          </a:p>
        </p:txBody>
      </p:sp>
      <p:sp>
        <p:nvSpPr>
          <p:cNvPr id="12" name="Rectangle 11">
            <a:extLst>
              <a:ext uri="{FF2B5EF4-FFF2-40B4-BE49-F238E27FC236}">
                <a16:creationId xmlns:a16="http://schemas.microsoft.com/office/drawing/2014/main" id="{1CB3F6F5-F6B4-45A3-B0F8-35C8F00B9350}"/>
              </a:ext>
            </a:extLst>
          </p:cNvPr>
          <p:cNvSpPr/>
          <p:nvPr/>
        </p:nvSpPr>
        <p:spPr>
          <a:xfrm>
            <a:off x="1535397" y="5413219"/>
            <a:ext cx="2566220" cy="40507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i="0" dirty="0">
                <a:solidFill>
                  <a:schemeClr val="tx1"/>
                </a:solidFill>
                <a:effectLst/>
                <a:latin typeface="Segoe UI" panose="020B0502040204020203" pitchFamily="34" charset="0"/>
              </a:rPr>
              <a:t>00-18-C2-6C-40-8D</a:t>
            </a:r>
          </a:p>
        </p:txBody>
      </p:sp>
      <p:pic>
        <p:nvPicPr>
          <p:cNvPr id="13" name="Picture 12" descr="Shape, rectangle&#10;&#10;Description automatically generated">
            <a:extLst>
              <a:ext uri="{FF2B5EF4-FFF2-40B4-BE49-F238E27FC236}">
                <a16:creationId xmlns:a16="http://schemas.microsoft.com/office/drawing/2014/main" id="{D716D565-87C8-40AB-8A3B-AE00772FE3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8874" y="3718136"/>
            <a:ext cx="1406119" cy="1182055"/>
          </a:xfrm>
          <a:prstGeom prst="rect">
            <a:avLst/>
          </a:prstGeom>
        </p:spPr>
      </p:pic>
      <p:cxnSp>
        <p:nvCxnSpPr>
          <p:cNvPr id="15" name="Connector: Elbow 14">
            <a:extLst>
              <a:ext uri="{FF2B5EF4-FFF2-40B4-BE49-F238E27FC236}">
                <a16:creationId xmlns:a16="http://schemas.microsoft.com/office/drawing/2014/main" id="{40F1CD5E-B93C-47A6-838E-C9F526C96DAE}"/>
              </a:ext>
            </a:extLst>
          </p:cNvPr>
          <p:cNvCxnSpPr>
            <a:stCxn id="5" idx="2"/>
            <a:endCxn id="13" idx="2"/>
          </p:cNvCxnSpPr>
          <p:nvPr/>
        </p:nvCxnSpPr>
        <p:spPr>
          <a:xfrm rot="16200000" flipH="1">
            <a:off x="4540790" y="3249047"/>
            <a:ext cx="12700" cy="3302287"/>
          </a:xfrm>
          <a:prstGeom prst="bentConnector3">
            <a:avLst>
              <a:gd name="adj1" fmla="val 2914843"/>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9715B99-37F8-470D-9A90-09CB7D30F262}"/>
              </a:ext>
            </a:extLst>
          </p:cNvPr>
          <p:cNvSpPr txBox="1"/>
          <p:nvPr/>
        </p:nvSpPr>
        <p:spPr>
          <a:xfrm>
            <a:off x="4868932" y="2431599"/>
            <a:ext cx="3602541" cy="646331"/>
          </a:xfrm>
          <a:prstGeom prst="rect">
            <a:avLst/>
          </a:prstGeom>
          <a:noFill/>
        </p:spPr>
        <p:txBody>
          <a:bodyPr wrap="square" rtlCol="0">
            <a:spAutoFit/>
          </a:bodyPr>
          <a:lstStyle/>
          <a:p>
            <a:r>
              <a:rPr lang="en-US" dirty="0"/>
              <a:t>One MAC address is (supposed to be) globally unique.</a:t>
            </a:r>
          </a:p>
        </p:txBody>
      </p:sp>
    </p:spTree>
    <p:extLst>
      <p:ext uri="{BB962C8B-B14F-4D97-AF65-F5344CB8AC3E}">
        <p14:creationId xmlns:p14="http://schemas.microsoft.com/office/powerpoint/2010/main" val="21430462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72268-5C4E-4EF1-AF7D-F4D10D72CCEF}"/>
              </a:ext>
            </a:extLst>
          </p:cNvPr>
          <p:cNvSpPr>
            <a:spLocks noGrp="1"/>
          </p:cNvSpPr>
          <p:nvPr>
            <p:ph type="title"/>
          </p:nvPr>
        </p:nvSpPr>
        <p:spPr/>
        <p:txBody>
          <a:bodyPr/>
          <a:lstStyle/>
          <a:p>
            <a:r>
              <a:rPr lang="en-US" dirty="0"/>
              <a:t>Network Layer: </a:t>
            </a:r>
            <a:r>
              <a:rPr lang="en-US" sz="3200" dirty="0"/>
              <a:t>The Internet Protocol</a:t>
            </a:r>
            <a:endParaRPr lang="en-US" dirty="0"/>
          </a:p>
        </p:txBody>
      </p:sp>
      <p:sp>
        <p:nvSpPr>
          <p:cNvPr id="4" name="Slide Number Placeholder 3">
            <a:extLst>
              <a:ext uri="{FF2B5EF4-FFF2-40B4-BE49-F238E27FC236}">
                <a16:creationId xmlns:a16="http://schemas.microsoft.com/office/drawing/2014/main" id="{B105F155-7F40-4B61-99F8-358A79F46DF9}"/>
              </a:ext>
            </a:extLst>
          </p:cNvPr>
          <p:cNvSpPr>
            <a:spLocks noGrp="1"/>
          </p:cNvSpPr>
          <p:nvPr>
            <p:ph type="sldNum" sz="quarter" idx="12"/>
          </p:nvPr>
        </p:nvSpPr>
        <p:spPr/>
        <p:txBody>
          <a:bodyPr/>
          <a:lstStyle/>
          <a:p>
            <a:fld id="{0B02C7C3-1F9D-495C-A818-668CCDC0E8E2}" type="slidenum">
              <a:rPr lang="en-US" smtClean="0"/>
              <a:t>41</a:t>
            </a:fld>
            <a:endParaRPr lang="en-US"/>
          </a:p>
        </p:txBody>
      </p:sp>
      <p:grpSp>
        <p:nvGrpSpPr>
          <p:cNvPr id="5" name="Group 4">
            <a:extLst>
              <a:ext uri="{FF2B5EF4-FFF2-40B4-BE49-F238E27FC236}">
                <a16:creationId xmlns:a16="http://schemas.microsoft.com/office/drawing/2014/main" id="{1095AD6E-31B7-43EB-AD7D-B02D9AEDDE6C}"/>
              </a:ext>
            </a:extLst>
          </p:cNvPr>
          <p:cNvGrpSpPr/>
          <p:nvPr/>
        </p:nvGrpSpPr>
        <p:grpSpPr>
          <a:xfrm>
            <a:off x="5286436" y="1925915"/>
            <a:ext cx="2619314" cy="3936972"/>
            <a:chOff x="5806932" y="1925915"/>
            <a:chExt cx="2619314" cy="3936972"/>
          </a:xfrm>
        </p:grpSpPr>
        <p:sp>
          <p:nvSpPr>
            <p:cNvPr id="6" name="Rectangle 5">
              <a:extLst>
                <a:ext uri="{FF2B5EF4-FFF2-40B4-BE49-F238E27FC236}">
                  <a16:creationId xmlns:a16="http://schemas.microsoft.com/office/drawing/2014/main" id="{4E15D9EA-0FEB-47AE-B065-E91B37EB057F}"/>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7" name="Rectangle 6">
              <a:extLst>
                <a:ext uri="{FF2B5EF4-FFF2-40B4-BE49-F238E27FC236}">
                  <a16:creationId xmlns:a16="http://schemas.microsoft.com/office/drawing/2014/main" id="{F0B2B44D-15A2-4139-9F0C-7233A2676D73}"/>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8" name="Rectangle 7">
              <a:extLst>
                <a:ext uri="{FF2B5EF4-FFF2-40B4-BE49-F238E27FC236}">
                  <a16:creationId xmlns:a16="http://schemas.microsoft.com/office/drawing/2014/main" id="{744098F7-4EDD-4D1F-8EC9-992F850B96DF}"/>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9" name="Rectangle 8">
              <a:extLst>
                <a:ext uri="{FF2B5EF4-FFF2-40B4-BE49-F238E27FC236}">
                  <a16:creationId xmlns:a16="http://schemas.microsoft.com/office/drawing/2014/main" id="{FC152A4B-3435-48A5-A235-6EFA5B8C81E9}"/>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0" name="Rectangle 9">
              <a:extLst>
                <a:ext uri="{FF2B5EF4-FFF2-40B4-BE49-F238E27FC236}">
                  <a16:creationId xmlns:a16="http://schemas.microsoft.com/office/drawing/2014/main" id="{84E7BBF8-A05D-4D57-B683-7E7F9D311E9F}"/>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11" name="TextBox 10">
            <a:extLst>
              <a:ext uri="{FF2B5EF4-FFF2-40B4-BE49-F238E27FC236}">
                <a16:creationId xmlns:a16="http://schemas.microsoft.com/office/drawing/2014/main" id="{2079EC88-13DB-4188-B158-22ABC2A9C1D2}"/>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
        <p:nvSpPr>
          <p:cNvPr id="12" name="Right Brace 11">
            <a:extLst>
              <a:ext uri="{FF2B5EF4-FFF2-40B4-BE49-F238E27FC236}">
                <a16:creationId xmlns:a16="http://schemas.microsoft.com/office/drawing/2014/main" id="{5354FB56-5AD0-42DF-BECF-1C7B46386166}"/>
              </a:ext>
            </a:extLst>
          </p:cNvPr>
          <p:cNvSpPr/>
          <p:nvPr/>
        </p:nvSpPr>
        <p:spPr>
          <a:xfrm>
            <a:off x="4636893" y="1817001"/>
            <a:ext cx="477846" cy="4383221"/>
          </a:xfrm>
          <a:prstGeom prst="rightBrace">
            <a:avLst>
              <a:gd name="adj1" fmla="val 51595"/>
              <a:gd name="adj2" fmla="val 60767"/>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3" name="Picture 12" descr="Shape, rectangle&#10;&#10;Description automatically generated">
            <a:extLst>
              <a:ext uri="{FF2B5EF4-FFF2-40B4-BE49-F238E27FC236}">
                <a16:creationId xmlns:a16="http://schemas.microsoft.com/office/drawing/2014/main" id="{8C94F250-B62A-4834-82A1-C8E74700B7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459" y="5581674"/>
            <a:ext cx="749218" cy="629831"/>
          </a:xfrm>
          <a:prstGeom prst="rect">
            <a:avLst/>
          </a:prstGeom>
        </p:spPr>
      </p:pic>
      <p:pic>
        <p:nvPicPr>
          <p:cNvPr id="14" name="Graphic 13">
            <a:extLst>
              <a:ext uri="{FF2B5EF4-FFF2-40B4-BE49-F238E27FC236}">
                <a16:creationId xmlns:a16="http://schemas.microsoft.com/office/drawing/2014/main" id="{114F730E-1270-4302-B6BD-AC44B81D41D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10854" y="4358095"/>
            <a:ext cx="1531431" cy="984490"/>
          </a:xfrm>
          <a:prstGeom prst="rect">
            <a:avLst/>
          </a:prstGeom>
        </p:spPr>
      </p:pic>
      <p:pic>
        <p:nvPicPr>
          <p:cNvPr id="15" name="Picture 14" descr="Shape, rectangle&#10;&#10;Description automatically generated">
            <a:extLst>
              <a:ext uri="{FF2B5EF4-FFF2-40B4-BE49-F238E27FC236}">
                <a16:creationId xmlns:a16="http://schemas.microsoft.com/office/drawing/2014/main" id="{1FC6A9B5-2D12-44CA-A7E1-809D62A2AC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3965" y="5581674"/>
            <a:ext cx="749218" cy="629831"/>
          </a:xfrm>
          <a:prstGeom prst="rect">
            <a:avLst/>
          </a:prstGeom>
        </p:spPr>
      </p:pic>
      <p:pic>
        <p:nvPicPr>
          <p:cNvPr id="16" name="Picture 15" descr="Shape, rectangle&#10;&#10;Description automatically generated">
            <a:extLst>
              <a:ext uri="{FF2B5EF4-FFF2-40B4-BE49-F238E27FC236}">
                <a16:creationId xmlns:a16="http://schemas.microsoft.com/office/drawing/2014/main" id="{8B570084-9390-4ED7-8C67-134DB62C62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0111" y="5581674"/>
            <a:ext cx="749218" cy="629831"/>
          </a:xfrm>
          <a:prstGeom prst="rect">
            <a:avLst/>
          </a:prstGeom>
        </p:spPr>
      </p:pic>
      <p:pic>
        <p:nvPicPr>
          <p:cNvPr id="17" name="Graphic 16">
            <a:extLst>
              <a:ext uri="{FF2B5EF4-FFF2-40B4-BE49-F238E27FC236}">
                <a16:creationId xmlns:a16="http://schemas.microsoft.com/office/drawing/2014/main" id="{EB21EFE4-6070-4A7B-8161-8483CE114D1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95361" y="3769781"/>
            <a:ext cx="924810" cy="594520"/>
          </a:xfrm>
          <a:prstGeom prst="rect">
            <a:avLst/>
          </a:prstGeom>
        </p:spPr>
      </p:pic>
      <p:pic>
        <p:nvPicPr>
          <p:cNvPr id="18" name="Graphic 17">
            <a:extLst>
              <a:ext uri="{FF2B5EF4-FFF2-40B4-BE49-F238E27FC236}">
                <a16:creationId xmlns:a16="http://schemas.microsoft.com/office/drawing/2014/main" id="{0BE7D3BC-A077-44B8-BC7A-AB7872F84EC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35576" y="3280051"/>
            <a:ext cx="924810" cy="594520"/>
          </a:xfrm>
          <a:prstGeom prst="rect">
            <a:avLst/>
          </a:prstGeom>
        </p:spPr>
      </p:pic>
      <p:pic>
        <p:nvPicPr>
          <p:cNvPr id="20" name="Graphic 19">
            <a:extLst>
              <a:ext uri="{FF2B5EF4-FFF2-40B4-BE49-F238E27FC236}">
                <a16:creationId xmlns:a16="http://schemas.microsoft.com/office/drawing/2014/main" id="{8FE2C8F0-6A07-47D5-B2A3-843B2CC03D0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08458" y="2322583"/>
            <a:ext cx="924810" cy="594520"/>
          </a:xfrm>
          <a:prstGeom prst="rect">
            <a:avLst/>
          </a:prstGeom>
        </p:spPr>
      </p:pic>
      <p:pic>
        <p:nvPicPr>
          <p:cNvPr id="21" name="Graphic 20">
            <a:extLst>
              <a:ext uri="{FF2B5EF4-FFF2-40B4-BE49-F238E27FC236}">
                <a16:creationId xmlns:a16="http://schemas.microsoft.com/office/drawing/2014/main" id="{E9B4B106-FA7C-4DF3-9D97-DE42762D1B9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757800" y="1876953"/>
            <a:ext cx="924810" cy="594520"/>
          </a:xfrm>
          <a:prstGeom prst="rect">
            <a:avLst/>
          </a:prstGeom>
        </p:spPr>
      </p:pic>
      <p:pic>
        <p:nvPicPr>
          <p:cNvPr id="22" name="Picture 21" descr="Shape, rectangle&#10;&#10;Description automatically generated">
            <a:extLst>
              <a:ext uri="{FF2B5EF4-FFF2-40B4-BE49-F238E27FC236}">
                <a16:creationId xmlns:a16="http://schemas.microsoft.com/office/drawing/2014/main" id="{4381163A-60AC-4362-8853-BAAED8900D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850" y="1426524"/>
            <a:ext cx="749218" cy="629831"/>
          </a:xfrm>
          <a:prstGeom prst="rect">
            <a:avLst/>
          </a:prstGeom>
        </p:spPr>
      </p:pic>
      <p:cxnSp>
        <p:nvCxnSpPr>
          <p:cNvPr id="24" name="Straight Connector 23">
            <a:extLst>
              <a:ext uri="{FF2B5EF4-FFF2-40B4-BE49-F238E27FC236}">
                <a16:creationId xmlns:a16="http://schemas.microsoft.com/office/drawing/2014/main" id="{A1ECFCA5-5CDD-4339-BFE5-7F18E9FDE2DC}"/>
              </a:ext>
            </a:extLst>
          </p:cNvPr>
          <p:cNvCxnSpPr>
            <a:stCxn id="22" idx="2"/>
            <a:endCxn id="21" idx="1"/>
          </p:cNvCxnSpPr>
          <p:nvPr/>
        </p:nvCxnSpPr>
        <p:spPr>
          <a:xfrm>
            <a:off x="698459" y="2056355"/>
            <a:ext cx="1059341" cy="1178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A84CB01-DCC7-4BA1-9595-7111B2A46258}"/>
              </a:ext>
            </a:extLst>
          </p:cNvPr>
          <p:cNvCxnSpPr>
            <a:cxnSpLocks/>
            <a:stCxn id="21" idx="2"/>
            <a:endCxn id="20" idx="1"/>
          </p:cNvCxnSpPr>
          <p:nvPr/>
        </p:nvCxnSpPr>
        <p:spPr>
          <a:xfrm>
            <a:off x="2220205" y="2471473"/>
            <a:ext cx="988253" cy="1483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CF4332B-7659-411D-91F8-2EFCD9C3362C}"/>
              </a:ext>
            </a:extLst>
          </p:cNvPr>
          <p:cNvCxnSpPr>
            <a:stCxn id="20" idx="2"/>
            <a:endCxn id="19" idx="2"/>
          </p:cNvCxnSpPr>
          <p:nvPr/>
        </p:nvCxnSpPr>
        <p:spPr>
          <a:xfrm flipH="1">
            <a:off x="3626416" y="2917103"/>
            <a:ext cx="44447" cy="7434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4497553-1D16-4E00-85DA-AF02FE04B2B3}"/>
              </a:ext>
            </a:extLst>
          </p:cNvPr>
          <p:cNvCxnSpPr>
            <a:stCxn id="19" idx="1"/>
            <a:endCxn id="18" idx="3"/>
          </p:cNvCxnSpPr>
          <p:nvPr/>
        </p:nvCxnSpPr>
        <p:spPr>
          <a:xfrm flipH="1">
            <a:off x="2660386" y="3363253"/>
            <a:ext cx="503625" cy="21405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E4D80B-A286-4185-B1AB-2EF723073CED}"/>
              </a:ext>
            </a:extLst>
          </p:cNvPr>
          <p:cNvCxnSpPr>
            <a:stCxn id="18" idx="1"/>
            <a:endCxn id="17" idx="3"/>
          </p:cNvCxnSpPr>
          <p:nvPr/>
        </p:nvCxnSpPr>
        <p:spPr>
          <a:xfrm flipH="1">
            <a:off x="1320171" y="3577311"/>
            <a:ext cx="415405" cy="48973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B8B2F31-9EBB-48AF-8DBA-87D54817C9C1}"/>
              </a:ext>
            </a:extLst>
          </p:cNvPr>
          <p:cNvCxnSpPr>
            <a:stCxn id="17" idx="2"/>
            <a:endCxn id="14" idx="1"/>
          </p:cNvCxnSpPr>
          <p:nvPr/>
        </p:nvCxnSpPr>
        <p:spPr>
          <a:xfrm>
            <a:off x="857766" y="4364301"/>
            <a:ext cx="653088" cy="48603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Graphic 18">
            <a:extLst>
              <a:ext uri="{FF2B5EF4-FFF2-40B4-BE49-F238E27FC236}">
                <a16:creationId xmlns:a16="http://schemas.microsoft.com/office/drawing/2014/main" id="{57CAFD13-261C-4EFE-ABA4-1C67020C7A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64011" y="3065993"/>
            <a:ext cx="924810" cy="594520"/>
          </a:xfrm>
          <a:prstGeom prst="rect">
            <a:avLst/>
          </a:prstGeom>
        </p:spPr>
      </p:pic>
      <p:sp>
        <p:nvSpPr>
          <p:cNvPr id="41" name="TextBox 40">
            <a:extLst>
              <a:ext uri="{FF2B5EF4-FFF2-40B4-BE49-F238E27FC236}">
                <a16:creationId xmlns:a16="http://schemas.microsoft.com/office/drawing/2014/main" id="{5D0B7726-5A2A-4022-8E61-C3EB66B87BB2}"/>
              </a:ext>
            </a:extLst>
          </p:cNvPr>
          <p:cNvSpPr txBox="1"/>
          <p:nvPr/>
        </p:nvSpPr>
        <p:spPr>
          <a:xfrm>
            <a:off x="2838696" y="6282780"/>
            <a:ext cx="1834156" cy="369332"/>
          </a:xfrm>
          <a:prstGeom prst="rect">
            <a:avLst/>
          </a:prstGeom>
          <a:noFill/>
        </p:spPr>
        <p:txBody>
          <a:bodyPr wrap="none" rtlCol="0">
            <a:spAutoFit/>
          </a:bodyPr>
          <a:lstStyle/>
          <a:p>
            <a:pPr algn="ctr"/>
            <a:r>
              <a:rPr lang="en-US" dirty="0"/>
              <a:t>163.221.222.222</a:t>
            </a:r>
          </a:p>
        </p:txBody>
      </p:sp>
      <p:sp>
        <p:nvSpPr>
          <p:cNvPr id="42" name="TextBox 41">
            <a:extLst>
              <a:ext uri="{FF2B5EF4-FFF2-40B4-BE49-F238E27FC236}">
                <a16:creationId xmlns:a16="http://schemas.microsoft.com/office/drawing/2014/main" id="{96AC6209-20B9-41F0-BACD-1722C0128A36}"/>
              </a:ext>
            </a:extLst>
          </p:cNvPr>
          <p:cNvSpPr txBox="1"/>
          <p:nvPr/>
        </p:nvSpPr>
        <p:spPr>
          <a:xfrm>
            <a:off x="1014828" y="1353727"/>
            <a:ext cx="1334020" cy="369332"/>
          </a:xfrm>
          <a:prstGeom prst="rect">
            <a:avLst/>
          </a:prstGeom>
          <a:noFill/>
        </p:spPr>
        <p:txBody>
          <a:bodyPr wrap="none" rtlCol="0">
            <a:spAutoFit/>
          </a:bodyPr>
          <a:lstStyle/>
          <a:p>
            <a:pPr algn="ctr"/>
            <a:r>
              <a:rPr lang="en-US" dirty="0"/>
              <a:t>158.108.8.7</a:t>
            </a:r>
          </a:p>
        </p:txBody>
      </p:sp>
    </p:spTree>
    <p:extLst>
      <p:ext uri="{BB962C8B-B14F-4D97-AF65-F5344CB8AC3E}">
        <p14:creationId xmlns:p14="http://schemas.microsoft.com/office/powerpoint/2010/main" val="19645075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6CFF7-56B4-423F-89B3-BC9A9B0C36C3}"/>
              </a:ext>
            </a:extLst>
          </p:cNvPr>
          <p:cNvSpPr>
            <a:spLocks noGrp="1"/>
          </p:cNvSpPr>
          <p:nvPr>
            <p:ph type="title"/>
          </p:nvPr>
        </p:nvSpPr>
        <p:spPr/>
        <p:txBody>
          <a:bodyPr>
            <a:normAutofit/>
          </a:bodyPr>
          <a:lstStyle/>
          <a:p>
            <a:r>
              <a:rPr lang="en-US" sz="4000" dirty="0"/>
              <a:t>Key roles of the Internet Protocol</a:t>
            </a:r>
          </a:p>
        </p:txBody>
      </p:sp>
      <p:graphicFrame>
        <p:nvGraphicFramePr>
          <p:cNvPr id="5" name="Content Placeholder 4">
            <a:extLst>
              <a:ext uri="{FF2B5EF4-FFF2-40B4-BE49-F238E27FC236}">
                <a16:creationId xmlns:a16="http://schemas.microsoft.com/office/drawing/2014/main" id="{F67A0AA5-34E6-48D4-8B35-CBB900E6F1D3}"/>
              </a:ext>
            </a:extLst>
          </p:cNvPr>
          <p:cNvGraphicFramePr>
            <a:graphicFrameLocks noGrp="1"/>
          </p:cNvGraphicFramePr>
          <p:nvPr>
            <p:ph idx="1"/>
            <p:extLst>
              <p:ext uri="{D42A27DB-BD31-4B8C-83A1-F6EECF244321}">
                <p14:modId xmlns:p14="http://schemas.microsoft.com/office/powerpoint/2010/main" val="1236841973"/>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2860F4AF-5666-4F6C-871B-207C8834FA55}"/>
              </a:ext>
            </a:extLst>
          </p:cNvPr>
          <p:cNvSpPr>
            <a:spLocks noGrp="1"/>
          </p:cNvSpPr>
          <p:nvPr>
            <p:ph type="sldNum" sz="quarter" idx="12"/>
          </p:nvPr>
        </p:nvSpPr>
        <p:spPr/>
        <p:txBody>
          <a:bodyPr/>
          <a:lstStyle/>
          <a:p>
            <a:fld id="{0B02C7C3-1F9D-495C-A818-668CCDC0E8E2}" type="slidenum">
              <a:rPr lang="en-US" smtClean="0"/>
              <a:t>42</a:t>
            </a:fld>
            <a:endParaRPr lang="en-US"/>
          </a:p>
        </p:txBody>
      </p:sp>
    </p:spTree>
    <p:extLst>
      <p:ext uri="{BB962C8B-B14F-4D97-AF65-F5344CB8AC3E}">
        <p14:creationId xmlns:p14="http://schemas.microsoft.com/office/powerpoint/2010/main" val="15246758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88970-7D69-4016-B641-80C698C388D2}"/>
              </a:ext>
            </a:extLst>
          </p:cNvPr>
          <p:cNvSpPr>
            <a:spLocks noGrp="1"/>
          </p:cNvSpPr>
          <p:nvPr>
            <p:ph type="title"/>
          </p:nvPr>
        </p:nvSpPr>
        <p:spPr/>
        <p:txBody>
          <a:bodyPr>
            <a:normAutofit/>
          </a:bodyPr>
          <a:lstStyle/>
          <a:p>
            <a:r>
              <a:rPr lang="en-US" sz="4000" dirty="0"/>
              <a:t>How to check your MAC and IP addresses </a:t>
            </a:r>
            <a:r>
              <a:rPr lang="en-US" sz="2800" dirty="0"/>
              <a:t>(Windows)</a:t>
            </a:r>
            <a:endParaRPr lang="en-US" sz="4000" dirty="0"/>
          </a:p>
        </p:txBody>
      </p:sp>
      <p:sp>
        <p:nvSpPr>
          <p:cNvPr id="3" name="Content Placeholder 2">
            <a:extLst>
              <a:ext uri="{FF2B5EF4-FFF2-40B4-BE49-F238E27FC236}">
                <a16:creationId xmlns:a16="http://schemas.microsoft.com/office/drawing/2014/main" id="{5F59C840-4F02-4292-9E41-33C43B8C9662}"/>
              </a:ext>
            </a:extLst>
          </p:cNvPr>
          <p:cNvSpPr>
            <a:spLocks noGrp="1"/>
          </p:cNvSpPr>
          <p:nvPr>
            <p:ph idx="1"/>
          </p:nvPr>
        </p:nvSpPr>
        <p:spPr>
          <a:xfrm>
            <a:off x="628650" y="4996754"/>
            <a:ext cx="7506560" cy="1180208"/>
          </a:xfrm>
        </p:spPr>
        <p:txBody>
          <a:bodyPr>
            <a:normAutofit/>
          </a:bodyPr>
          <a:lstStyle/>
          <a:p>
            <a:r>
              <a:rPr lang="en-US" sz="2000" dirty="0"/>
              <a:t>Start command prompt</a:t>
            </a:r>
          </a:p>
          <a:p>
            <a:r>
              <a:rPr lang="en-US" sz="2000" dirty="0"/>
              <a:t>Type “ipconfig /all”</a:t>
            </a:r>
          </a:p>
          <a:p>
            <a:r>
              <a:rPr lang="en-US" sz="2000" dirty="0"/>
              <a:t>Do not share this information without technical need.</a:t>
            </a:r>
          </a:p>
        </p:txBody>
      </p:sp>
      <p:sp>
        <p:nvSpPr>
          <p:cNvPr id="4" name="Slide Number Placeholder 3">
            <a:extLst>
              <a:ext uri="{FF2B5EF4-FFF2-40B4-BE49-F238E27FC236}">
                <a16:creationId xmlns:a16="http://schemas.microsoft.com/office/drawing/2014/main" id="{3EEB14B9-C779-43A2-AEA5-4265ACC49671}"/>
              </a:ext>
            </a:extLst>
          </p:cNvPr>
          <p:cNvSpPr>
            <a:spLocks noGrp="1"/>
          </p:cNvSpPr>
          <p:nvPr>
            <p:ph type="sldNum" sz="quarter" idx="12"/>
          </p:nvPr>
        </p:nvSpPr>
        <p:spPr/>
        <p:txBody>
          <a:bodyPr/>
          <a:lstStyle/>
          <a:p>
            <a:fld id="{0B02C7C3-1F9D-495C-A818-668CCDC0E8E2}" type="slidenum">
              <a:rPr lang="en-US" smtClean="0"/>
              <a:t>43</a:t>
            </a:fld>
            <a:endParaRPr lang="en-US"/>
          </a:p>
        </p:txBody>
      </p:sp>
      <p:sp>
        <p:nvSpPr>
          <p:cNvPr id="6" name="TextBox 5">
            <a:extLst>
              <a:ext uri="{FF2B5EF4-FFF2-40B4-BE49-F238E27FC236}">
                <a16:creationId xmlns:a16="http://schemas.microsoft.com/office/drawing/2014/main" id="{DFFE40FD-716B-4273-8807-16C35D600A4A}"/>
              </a:ext>
            </a:extLst>
          </p:cNvPr>
          <p:cNvSpPr txBox="1"/>
          <p:nvPr/>
        </p:nvSpPr>
        <p:spPr>
          <a:xfrm>
            <a:off x="1451241" y="1776750"/>
            <a:ext cx="6642674" cy="2862322"/>
          </a:xfrm>
          <a:prstGeom prst="rect">
            <a:avLst/>
          </a:prstGeom>
          <a:solidFill>
            <a:schemeClr val="tx1"/>
          </a:solidFill>
        </p:spPr>
        <p:txBody>
          <a:bodyPr wrap="square">
            <a:spAutoFit/>
          </a:bodyPr>
          <a:lstStyle/>
          <a:p>
            <a:r>
              <a:rPr lang="en-US" sz="900" dirty="0">
                <a:solidFill>
                  <a:schemeClr val="bg1"/>
                </a:solidFill>
                <a:latin typeface="Consolas" panose="020B0609020204030204" pitchFamily="49" charset="0"/>
              </a:rPr>
              <a:t>Ethernet adapter Ethernet 2:</a:t>
            </a:r>
          </a:p>
          <a:p>
            <a:endParaRPr lang="en-US" sz="900" dirty="0">
              <a:solidFill>
                <a:schemeClr val="bg1"/>
              </a:solidFill>
              <a:latin typeface="Consolas" panose="020B0609020204030204" pitchFamily="49" charset="0"/>
            </a:endParaRPr>
          </a:p>
          <a:p>
            <a:r>
              <a:rPr lang="en-US" sz="900" dirty="0">
                <a:solidFill>
                  <a:schemeClr val="bg1"/>
                </a:solidFill>
                <a:latin typeface="Consolas" panose="020B0609020204030204" pitchFamily="49" charset="0"/>
              </a:rPr>
              <a:t>   Connection-specific DNS Suffix  . :</a:t>
            </a:r>
          </a:p>
          <a:p>
            <a:r>
              <a:rPr lang="en-US" sz="900" dirty="0">
                <a:solidFill>
                  <a:schemeClr val="bg1"/>
                </a:solidFill>
                <a:latin typeface="Consolas" panose="020B0609020204030204" pitchFamily="49" charset="0"/>
              </a:rPr>
              <a:t>   Description . . . . . . . . . . . : Intel(R) Ethernet Connection (7) I219-V</a:t>
            </a:r>
          </a:p>
          <a:p>
            <a:r>
              <a:rPr lang="en-US" sz="900" dirty="0">
                <a:solidFill>
                  <a:schemeClr val="bg1"/>
                </a:solidFill>
                <a:latin typeface="Consolas" panose="020B0609020204030204" pitchFamily="49" charset="0"/>
              </a:rPr>
              <a:t>   </a:t>
            </a:r>
            <a:r>
              <a:rPr lang="en-US" sz="900" b="1" dirty="0">
                <a:solidFill>
                  <a:srgbClr val="FFFF00"/>
                </a:solidFill>
                <a:latin typeface="Consolas" panose="020B0609020204030204" pitchFamily="49" charset="0"/>
              </a:rPr>
              <a:t>Physical Address. . . . . . . . . : A8-A1-59-03-XX-XX</a:t>
            </a:r>
          </a:p>
          <a:p>
            <a:r>
              <a:rPr lang="en-US" sz="900" dirty="0">
                <a:solidFill>
                  <a:schemeClr val="bg1"/>
                </a:solidFill>
                <a:latin typeface="Consolas" panose="020B0609020204030204" pitchFamily="49" charset="0"/>
              </a:rPr>
              <a:t>   DHCP Enabled. . . . . . . . . . . : Yes</a:t>
            </a:r>
          </a:p>
          <a:p>
            <a:r>
              <a:rPr lang="en-US" sz="900" dirty="0">
                <a:solidFill>
                  <a:schemeClr val="bg1"/>
                </a:solidFill>
                <a:latin typeface="Consolas" panose="020B0609020204030204" pitchFamily="49" charset="0"/>
              </a:rPr>
              <a:t>   Autoconfiguration Enabled . . . . : Yes</a:t>
            </a:r>
          </a:p>
          <a:p>
            <a:r>
              <a:rPr lang="en-US" sz="900" dirty="0">
                <a:solidFill>
                  <a:schemeClr val="bg1"/>
                </a:solidFill>
                <a:latin typeface="Consolas" panose="020B0609020204030204" pitchFamily="49" charset="0"/>
              </a:rPr>
              <a:t>   Link-local IPv6 Address . . . . . : fe80::5886:7093:b8a2:7608%14(Preferred)</a:t>
            </a:r>
          </a:p>
          <a:p>
            <a:r>
              <a:rPr lang="en-US" sz="900" dirty="0">
                <a:solidFill>
                  <a:schemeClr val="bg1"/>
                </a:solidFill>
                <a:latin typeface="Consolas" panose="020B0609020204030204" pitchFamily="49" charset="0"/>
              </a:rPr>
              <a:t>   </a:t>
            </a:r>
            <a:r>
              <a:rPr lang="en-US" sz="900" b="1" dirty="0">
                <a:solidFill>
                  <a:srgbClr val="00B0F0"/>
                </a:solidFill>
                <a:latin typeface="Consolas" panose="020B0609020204030204" pitchFamily="49" charset="0"/>
              </a:rPr>
              <a:t>IPv4 Address. . . . . . . . . . . : 172.16.20.2</a:t>
            </a:r>
            <a:r>
              <a:rPr lang="en-US" sz="900" dirty="0">
                <a:solidFill>
                  <a:schemeClr val="bg1"/>
                </a:solidFill>
                <a:latin typeface="Consolas" panose="020B0609020204030204" pitchFamily="49" charset="0"/>
              </a:rPr>
              <a:t>(Preferred)</a:t>
            </a:r>
          </a:p>
          <a:p>
            <a:r>
              <a:rPr lang="en-US" sz="900" dirty="0">
                <a:solidFill>
                  <a:schemeClr val="bg1"/>
                </a:solidFill>
                <a:latin typeface="Consolas" panose="020B0609020204030204" pitchFamily="49" charset="0"/>
              </a:rPr>
              <a:t>   Subnet Mask . . . . . . . . . . . : 255.255.0.0</a:t>
            </a:r>
          </a:p>
          <a:p>
            <a:r>
              <a:rPr lang="en-US" sz="900" dirty="0">
                <a:solidFill>
                  <a:schemeClr val="bg1"/>
                </a:solidFill>
                <a:latin typeface="Consolas" panose="020B0609020204030204" pitchFamily="49" charset="0"/>
              </a:rPr>
              <a:t>   Lease Obtained. . . . . . . . . . : Sunday, October 24, 2021 18:36:39</a:t>
            </a:r>
          </a:p>
          <a:p>
            <a:r>
              <a:rPr lang="en-US" sz="900" dirty="0">
                <a:solidFill>
                  <a:schemeClr val="bg1"/>
                </a:solidFill>
                <a:latin typeface="Consolas" panose="020B0609020204030204" pitchFamily="49" charset="0"/>
              </a:rPr>
              <a:t>   Lease Expires . . . . . . . . . . : Tuesday, November 2, 2021 11:17:16</a:t>
            </a:r>
          </a:p>
          <a:p>
            <a:r>
              <a:rPr lang="en-US" sz="900" dirty="0">
                <a:solidFill>
                  <a:schemeClr val="bg1"/>
                </a:solidFill>
                <a:latin typeface="Consolas" panose="020B0609020204030204" pitchFamily="49" charset="0"/>
              </a:rPr>
              <a:t>   Default Gateway . . . . . . . . . : 172.16.0.1</a:t>
            </a:r>
          </a:p>
          <a:p>
            <a:r>
              <a:rPr lang="en-US" sz="900" dirty="0">
                <a:solidFill>
                  <a:schemeClr val="bg1"/>
                </a:solidFill>
                <a:latin typeface="Consolas" panose="020B0609020204030204" pitchFamily="49" charset="0"/>
              </a:rPr>
              <a:t>   DHCP Server . . . . . . . . . . . : 172.16.0.1</a:t>
            </a:r>
          </a:p>
          <a:p>
            <a:r>
              <a:rPr lang="en-US" sz="900" dirty="0">
                <a:solidFill>
                  <a:schemeClr val="bg1"/>
                </a:solidFill>
                <a:latin typeface="Consolas" panose="020B0609020204030204" pitchFamily="49" charset="0"/>
              </a:rPr>
              <a:t>   DHCPv6 IAID . . . . . . . . . . . : 195600729</a:t>
            </a:r>
          </a:p>
          <a:p>
            <a:r>
              <a:rPr lang="en-US" sz="900" dirty="0">
                <a:solidFill>
                  <a:schemeClr val="bg1"/>
                </a:solidFill>
                <a:latin typeface="Consolas" panose="020B0609020204030204" pitchFamily="49" charset="0"/>
              </a:rPr>
              <a:t>   DHCPv6 Client DUID. . . . . . . . : 00-01-00-01-28-03-18-C5-</a:t>
            </a:r>
            <a:r>
              <a:rPr lang="en-US" sz="900" dirty="0">
                <a:solidFill>
                  <a:srgbClr val="FFFF00"/>
                </a:solidFill>
                <a:latin typeface="Consolas" panose="020B0609020204030204" pitchFamily="49" charset="0"/>
              </a:rPr>
              <a:t>A8-A1-59-03-XX-XX</a:t>
            </a:r>
          </a:p>
          <a:p>
            <a:r>
              <a:rPr lang="en-US" sz="900" dirty="0">
                <a:solidFill>
                  <a:schemeClr val="bg1"/>
                </a:solidFill>
                <a:latin typeface="Consolas" panose="020B0609020204030204" pitchFamily="49" charset="0"/>
              </a:rPr>
              <a:t>   DNS Servers . . . . . . . . . . . : 172.16.0.1</a:t>
            </a:r>
          </a:p>
          <a:p>
            <a:r>
              <a:rPr lang="en-US" sz="900" dirty="0">
                <a:solidFill>
                  <a:schemeClr val="bg1"/>
                </a:solidFill>
                <a:latin typeface="Consolas" panose="020B0609020204030204" pitchFamily="49" charset="0"/>
              </a:rPr>
              <a:t>                                       8.8.8.8</a:t>
            </a:r>
          </a:p>
          <a:p>
            <a:r>
              <a:rPr lang="en-US" sz="900" dirty="0">
                <a:solidFill>
                  <a:schemeClr val="bg1"/>
                </a:solidFill>
                <a:latin typeface="Consolas" panose="020B0609020204030204" pitchFamily="49" charset="0"/>
              </a:rPr>
              <a:t>                                       8.8.4.4</a:t>
            </a:r>
          </a:p>
          <a:p>
            <a:r>
              <a:rPr lang="en-US" sz="900" dirty="0">
                <a:solidFill>
                  <a:schemeClr val="bg1"/>
                </a:solidFill>
                <a:latin typeface="Consolas" panose="020B0609020204030204" pitchFamily="49" charset="0"/>
              </a:rPr>
              <a:t>   NetBIOS over </a:t>
            </a:r>
            <a:r>
              <a:rPr lang="en-US" sz="900" dirty="0" err="1">
                <a:solidFill>
                  <a:schemeClr val="bg1"/>
                </a:solidFill>
                <a:latin typeface="Consolas" panose="020B0609020204030204" pitchFamily="49" charset="0"/>
              </a:rPr>
              <a:t>Tcpip</a:t>
            </a:r>
            <a:r>
              <a:rPr lang="en-US" sz="900" dirty="0">
                <a:solidFill>
                  <a:schemeClr val="bg1"/>
                </a:solidFill>
                <a:latin typeface="Consolas" panose="020B0609020204030204" pitchFamily="49" charset="0"/>
              </a:rPr>
              <a:t>. . . . . . . . : Enabled</a:t>
            </a:r>
          </a:p>
        </p:txBody>
      </p:sp>
    </p:spTree>
    <p:extLst>
      <p:ext uri="{BB962C8B-B14F-4D97-AF65-F5344CB8AC3E}">
        <p14:creationId xmlns:p14="http://schemas.microsoft.com/office/powerpoint/2010/main" val="12809738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2C555-4C3D-4D52-BE86-FC272181970B}"/>
              </a:ext>
            </a:extLst>
          </p:cNvPr>
          <p:cNvSpPr>
            <a:spLocks noGrp="1"/>
          </p:cNvSpPr>
          <p:nvPr>
            <p:ph type="title"/>
          </p:nvPr>
        </p:nvSpPr>
        <p:spPr/>
        <p:txBody>
          <a:bodyPr/>
          <a:lstStyle/>
          <a:p>
            <a:r>
              <a:rPr lang="en-US" dirty="0"/>
              <a:t>Difference between MAC and IP addresses</a:t>
            </a:r>
          </a:p>
        </p:txBody>
      </p:sp>
      <p:sp>
        <p:nvSpPr>
          <p:cNvPr id="5" name="Text Placeholder 4">
            <a:extLst>
              <a:ext uri="{FF2B5EF4-FFF2-40B4-BE49-F238E27FC236}">
                <a16:creationId xmlns:a16="http://schemas.microsoft.com/office/drawing/2014/main" id="{2EA8F131-4285-4235-972D-2B9C9897C663}"/>
              </a:ext>
            </a:extLst>
          </p:cNvPr>
          <p:cNvSpPr>
            <a:spLocks noGrp="1"/>
          </p:cNvSpPr>
          <p:nvPr>
            <p:ph type="body" idx="1"/>
          </p:nvPr>
        </p:nvSpPr>
        <p:spPr/>
        <p:txBody>
          <a:bodyPr/>
          <a:lstStyle/>
          <a:p>
            <a:r>
              <a:rPr lang="en-US" dirty="0"/>
              <a:t>MAC Address</a:t>
            </a:r>
          </a:p>
        </p:txBody>
      </p:sp>
      <p:sp>
        <p:nvSpPr>
          <p:cNvPr id="6" name="Content Placeholder 5">
            <a:extLst>
              <a:ext uri="{FF2B5EF4-FFF2-40B4-BE49-F238E27FC236}">
                <a16:creationId xmlns:a16="http://schemas.microsoft.com/office/drawing/2014/main" id="{1E0FDB14-E50A-4459-ABB6-3F1687E4AE16}"/>
              </a:ext>
            </a:extLst>
          </p:cNvPr>
          <p:cNvSpPr>
            <a:spLocks noGrp="1"/>
          </p:cNvSpPr>
          <p:nvPr>
            <p:ph sz="half" idx="2"/>
          </p:nvPr>
        </p:nvSpPr>
        <p:spPr/>
        <p:txBody>
          <a:bodyPr>
            <a:normAutofit/>
          </a:bodyPr>
          <a:lstStyle/>
          <a:p>
            <a:r>
              <a:rPr lang="en-US" sz="2000" dirty="0"/>
              <a:t>Address for data link layer</a:t>
            </a:r>
          </a:p>
          <a:p>
            <a:r>
              <a:rPr lang="en-US" sz="2000" dirty="0"/>
              <a:t>Used for routing within network</a:t>
            </a:r>
          </a:p>
          <a:p>
            <a:r>
              <a:rPr lang="en-US" sz="2000" dirty="0"/>
              <a:t>Hardware-specific, cannot be changed (conventionally).</a:t>
            </a:r>
          </a:p>
        </p:txBody>
      </p:sp>
      <p:sp>
        <p:nvSpPr>
          <p:cNvPr id="7" name="Text Placeholder 6">
            <a:extLst>
              <a:ext uri="{FF2B5EF4-FFF2-40B4-BE49-F238E27FC236}">
                <a16:creationId xmlns:a16="http://schemas.microsoft.com/office/drawing/2014/main" id="{5D72BB81-892C-4DC8-8630-438914D5C52A}"/>
              </a:ext>
            </a:extLst>
          </p:cNvPr>
          <p:cNvSpPr>
            <a:spLocks noGrp="1"/>
          </p:cNvSpPr>
          <p:nvPr>
            <p:ph type="body" sz="quarter" idx="3"/>
          </p:nvPr>
        </p:nvSpPr>
        <p:spPr/>
        <p:txBody>
          <a:bodyPr/>
          <a:lstStyle/>
          <a:p>
            <a:r>
              <a:rPr lang="en-US" dirty="0"/>
              <a:t>IP Address</a:t>
            </a:r>
          </a:p>
        </p:txBody>
      </p:sp>
      <p:sp>
        <p:nvSpPr>
          <p:cNvPr id="8" name="Content Placeholder 7">
            <a:extLst>
              <a:ext uri="{FF2B5EF4-FFF2-40B4-BE49-F238E27FC236}">
                <a16:creationId xmlns:a16="http://schemas.microsoft.com/office/drawing/2014/main" id="{E576596F-74EF-4F12-9E20-9646596E5452}"/>
              </a:ext>
            </a:extLst>
          </p:cNvPr>
          <p:cNvSpPr>
            <a:spLocks noGrp="1"/>
          </p:cNvSpPr>
          <p:nvPr>
            <p:ph sz="quarter" idx="4"/>
          </p:nvPr>
        </p:nvSpPr>
        <p:spPr/>
        <p:txBody>
          <a:bodyPr>
            <a:normAutofit/>
          </a:bodyPr>
          <a:lstStyle/>
          <a:p>
            <a:r>
              <a:rPr lang="en-US" sz="2000" dirty="0"/>
              <a:t>Address for network layer</a:t>
            </a:r>
          </a:p>
          <a:p>
            <a:r>
              <a:rPr lang="en-US" sz="2000" dirty="0"/>
              <a:t>Used for routing across networks</a:t>
            </a:r>
          </a:p>
          <a:p>
            <a:r>
              <a:rPr lang="en-US" sz="2000" dirty="0"/>
              <a:t>Can be configured by the OS.</a:t>
            </a:r>
          </a:p>
        </p:txBody>
      </p:sp>
      <p:sp>
        <p:nvSpPr>
          <p:cNvPr id="4" name="Slide Number Placeholder 3">
            <a:extLst>
              <a:ext uri="{FF2B5EF4-FFF2-40B4-BE49-F238E27FC236}">
                <a16:creationId xmlns:a16="http://schemas.microsoft.com/office/drawing/2014/main" id="{86E3382E-E042-471A-A15B-C9AC1B79618A}"/>
              </a:ext>
            </a:extLst>
          </p:cNvPr>
          <p:cNvSpPr>
            <a:spLocks noGrp="1"/>
          </p:cNvSpPr>
          <p:nvPr>
            <p:ph type="sldNum" sz="quarter" idx="12"/>
          </p:nvPr>
        </p:nvSpPr>
        <p:spPr/>
        <p:txBody>
          <a:bodyPr/>
          <a:lstStyle/>
          <a:p>
            <a:fld id="{0B02C7C3-1F9D-495C-A818-668CCDC0E8E2}" type="slidenum">
              <a:rPr lang="en-US" smtClean="0"/>
              <a:t>44</a:t>
            </a:fld>
            <a:endParaRPr lang="en-US"/>
          </a:p>
        </p:txBody>
      </p:sp>
      <p:sp>
        <p:nvSpPr>
          <p:cNvPr id="9" name="TextBox 8">
            <a:extLst>
              <a:ext uri="{FF2B5EF4-FFF2-40B4-BE49-F238E27FC236}">
                <a16:creationId xmlns:a16="http://schemas.microsoft.com/office/drawing/2014/main" id="{18290B65-45F0-488A-AEC2-6D83BFDE09A5}"/>
              </a:ext>
            </a:extLst>
          </p:cNvPr>
          <p:cNvSpPr txBox="1"/>
          <p:nvPr/>
        </p:nvSpPr>
        <p:spPr>
          <a:xfrm>
            <a:off x="627459" y="4772579"/>
            <a:ext cx="6642909" cy="646331"/>
          </a:xfrm>
          <a:prstGeom prst="rect">
            <a:avLst/>
          </a:prstGeom>
          <a:noFill/>
        </p:spPr>
        <p:txBody>
          <a:bodyPr wrap="none" rtlCol="0">
            <a:spAutoFit/>
          </a:bodyPr>
          <a:lstStyle/>
          <a:p>
            <a:r>
              <a:rPr lang="en-US" dirty="0"/>
              <a:t>Usually, one interface has one MAC address and one IP address.</a:t>
            </a:r>
          </a:p>
          <a:p>
            <a:r>
              <a:rPr lang="en-US" dirty="0"/>
              <a:t>In more advanced network configurations, this may change.</a:t>
            </a:r>
          </a:p>
        </p:txBody>
      </p:sp>
    </p:spTree>
    <p:extLst>
      <p:ext uri="{BB962C8B-B14F-4D97-AF65-F5344CB8AC3E}">
        <p14:creationId xmlns:p14="http://schemas.microsoft.com/office/powerpoint/2010/main" val="7211649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0122A099-DD45-4718-BB82-C3B4002B2D9F}"/>
              </a:ext>
            </a:extLst>
          </p:cNvPr>
          <p:cNvSpPr>
            <a:spLocks noGrp="1"/>
          </p:cNvSpPr>
          <p:nvPr>
            <p:ph type="title"/>
          </p:nvPr>
        </p:nvSpPr>
        <p:spPr/>
        <p:txBody>
          <a:bodyPr/>
          <a:lstStyle/>
          <a:p>
            <a:r>
              <a:rPr lang="en-US" dirty="0"/>
              <a:t>Transport Layer</a:t>
            </a:r>
          </a:p>
        </p:txBody>
      </p:sp>
      <p:sp>
        <p:nvSpPr>
          <p:cNvPr id="7" name="Slide Number Placeholder 6">
            <a:extLst>
              <a:ext uri="{FF2B5EF4-FFF2-40B4-BE49-F238E27FC236}">
                <a16:creationId xmlns:a16="http://schemas.microsoft.com/office/drawing/2014/main" id="{33D217B8-5F6A-41AB-A843-CC40C463A3CA}"/>
              </a:ext>
            </a:extLst>
          </p:cNvPr>
          <p:cNvSpPr>
            <a:spLocks noGrp="1"/>
          </p:cNvSpPr>
          <p:nvPr>
            <p:ph type="sldNum" sz="quarter" idx="12"/>
          </p:nvPr>
        </p:nvSpPr>
        <p:spPr/>
        <p:txBody>
          <a:bodyPr/>
          <a:lstStyle/>
          <a:p>
            <a:fld id="{0B02C7C3-1F9D-495C-A818-668CCDC0E8E2}" type="slidenum">
              <a:rPr lang="en-US" smtClean="0"/>
              <a:t>45</a:t>
            </a:fld>
            <a:endParaRPr lang="en-US"/>
          </a:p>
        </p:txBody>
      </p:sp>
      <p:grpSp>
        <p:nvGrpSpPr>
          <p:cNvPr id="8" name="Group 7">
            <a:extLst>
              <a:ext uri="{FF2B5EF4-FFF2-40B4-BE49-F238E27FC236}">
                <a16:creationId xmlns:a16="http://schemas.microsoft.com/office/drawing/2014/main" id="{8F54BBF1-B83F-4DDF-BC5C-5414B5D0D27B}"/>
              </a:ext>
            </a:extLst>
          </p:cNvPr>
          <p:cNvGrpSpPr/>
          <p:nvPr/>
        </p:nvGrpSpPr>
        <p:grpSpPr>
          <a:xfrm>
            <a:off x="5286436" y="1925915"/>
            <a:ext cx="2619314" cy="3936972"/>
            <a:chOff x="5806932" y="1925915"/>
            <a:chExt cx="2619314" cy="3936972"/>
          </a:xfrm>
        </p:grpSpPr>
        <p:sp>
          <p:nvSpPr>
            <p:cNvPr id="9" name="Rectangle 8">
              <a:extLst>
                <a:ext uri="{FF2B5EF4-FFF2-40B4-BE49-F238E27FC236}">
                  <a16:creationId xmlns:a16="http://schemas.microsoft.com/office/drawing/2014/main" id="{356675DB-0A00-4659-9657-FB119B941DF2}"/>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10" name="Rectangle 9">
              <a:extLst>
                <a:ext uri="{FF2B5EF4-FFF2-40B4-BE49-F238E27FC236}">
                  <a16:creationId xmlns:a16="http://schemas.microsoft.com/office/drawing/2014/main" id="{6D81E163-2872-4589-BB22-9D28F87106BF}"/>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11" name="Rectangle 10">
              <a:extLst>
                <a:ext uri="{FF2B5EF4-FFF2-40B4-BE49-F238E27FC236}">
                  <a16:creationId xmlns:a16="http://schemas.microsoft.com/office/drawing/2014/main" id="{988B938E-1C54-40E2-B4BF-5819049420C6}"/>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12" name="Rectangle 11">
              <a:extLst>
                <a:ext uri="{FF2B5EF4-FFF2-40B4-BE49-F238E27FC236}">
                  <a16:creationId xmlns:a16="http://schemas.microsoft.com/office/drawing/2014/main" id="{20A05553-469C-4AE0-A347-91708FE9999A}"/>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3" name="Rectangle 12">
              <a:extLst>
                <a:ext uri="{FF2B5EF4-FFF2-40B4-BE49-F238E27FC236}">
                  <a16:creationId xmlns:a16="http://schemas.microsoft.com/office/drawing/2014/main" id="{477258E2-33DE-4D34-8AA5-9A0DC8FEE308}"/>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14" name="TextBox 13">
            <a:extLst>
              <a:ext uri="{FF2B5EF4-FFF2-40B4-BE49-F238E27FC236}">
                <a16:creationId xmlns:a16="http://schemas.microsoft.com/office/drawing/2014/main" id="{B1045AA8-B33F-4B81-B5CE-02202E1C3CC7}"/>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
        <p:nvSpPr>
          <p:cNvPr id="15" name="Right Brace 14">
            <a:extLst>
              <a:ext uri="{FF2B5EF4-FFF2-40B4-BE49-F238E27FC236}">
                <a16:creationId xmlns:a16="http://schemas.microsoft.com/office/drawing/2014/main" id="{1AD7006A-4913-4450-BB4D-9C0546580122}"/>
              </a:ext>
            </a:extLst>
          </p:cNvPr>
          <p:cNvSpPr/>
          <p:nvPr/>
        </p:nvSpPr>
        <p:spPr>
          <a:xfrm>
            <a:off x="4636893" y="1817001"/>
            <a:ext cx="477846" cy="4383221"/>
          </a:xfrm>
          <a:prstGeom prst="rightBrace">
            <a:avLst>
              <a:gd name="adj1" fmla="val 51595"/>
              <a:gd name="adj2" fmla="val 47308"/>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Rectangle 17">
            <a:extLst>
              <a:ext uri="{FF2B5EF4-FFF2-40B4-BE49-F238E27FC236}">
                <a16:creationId xmlns:a16="http://schemas.microsoft.com/office/drawing/2014/main" id="{980C9B98-ADDC-4670-B5E4-1EA7BF6F738F}"/>
              </a:ext>
            </a:extLst>
          </p:cNvPr>
          <p:cNvSpPr/>
          <p:nvPr/>
        </p:nvSpPr>
        <p:spPr>
          <a:xfrm>
            <a:off x="932680" y="4121425"/>
            <a:ext cx="3332554" cy="185837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TCP</a:t>
            </a:r>
          </a:p>
          <a:p>
            <a:pPr algn="ctr"/>
            <a:r>
              <a:rPr lang="en-US" dirty="0"/>
              <a:t>Transmission Control Protocol</a:t>
            </a:r>
          </a:p>
          <a:p>
            <a:pPr algn="ctr"/>
            <a:endParaRPr lang="en-US" dirty="0"/>
          </a:p>
          <a:p>
            <a:pPr algn="ctr"/>
            <a:r>
              <a:rPr lang="en-US" dirty="0"/>
              <a:t>(Connection-oriented)</a:t>
            </a:r>
          </a:p>
        </p:txBody>
      </p:sp>
      <p:sp>
        <p:nvSpPr>
          <p:cNvPr id="19" name="Rectangle 18">
            <a:extLst>
              <a:ext uri="{FF2B5EF4-FFF2-40B4-BE49-F238E27FC236}">
                <a16:creationId xmlns:a16="http://schemas.microsoft.com/office/drawing/2014/main" id="{A549D113-C62C-4612-913E-655A12B3099B}"/>
              </a:ext>
            </a:extLst>
          </p:cNvPr>
          <p:cNvSpPr/>
          <p:nvPr/>
        </p:nvSpPr>
        <p:spPr>
          <a:xfrm>
            <a:off x="932680" y="2067236"/>
            <a:ext cx="3332554" cy="185837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UDP</a:t>
            </a:r>
          </a:p>
          <a:p>
            <a:pPr algn="ctr"/>
            <a:r>
              <a:rPr lang="en-US" dirty="0"/>
              <a:t>User Datagram Protocol</a:t>
            </a:r>
          </a:p>
          <a:p>
            <a:pPr algn="ctr"/>
            <a:endParaRPr lang="en-US" dirty="0"/>
          </a:p>
          <a:p>
            <a:pPr algn="ctr"/>
            <a:r>
              <a:rPr lang="en-US" dirty="0"/>
              <a:t>(Connectionless)</a:t>
            </a:r>
          </a:p>
        </p:txBody>
      </p:sp>
    </p:spTree>
    <p:extLst>
      <p:ext uri="{BB962C8B-B14F-4D97-AF65-F5344CB8AC3E}">
        <p14:creationId xmlns:p14="http://schemas.microsoft.com/office/powerpoint/2010/main" val="2529800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B0F65-E6BC-40B1-8B6C-12E664A1AB61}"/>
              </a:ext>
            </a:extLst>
          </p:cNvPr>
          <p:cNvSpPr>
            <a:spLocks noGrp="1"/>
          </p:cNvSpPr>
          <p:nvPr>
            <p:ph type="title"/>
          </p:nvPr>
        </p:nvSpPr>
        <p:spPr/>
        <p:txBody>
          <a:bodyPr/>
          <a:lstStyle/>
          <a:p>
            <a:r>
              <a:rPr lang="en-US" dirty="0"/>
              <a:t>This is where port numbers are!</a:t>
            </a:r>
          </a:p>
        </p:txBody>
      </p:sp>
      <p:sp>
        <p:nvSpPr>
          <p:cNvPr id="4" name="Slide Number Placeholder 3">
            <a:extLst>
              <a:ext uri="{FF2B5EF4-FFF2-40B4-BE49-F238E27FC236}">
                <a16:creationId xmlns:a16="http://schemas.microsoft.com/office/drawing/2014/main" id="{3D93B005-F19B-4991-A0B5-BE9105C57184}"/>
              </a:ext>
            </a:extLst>
          </p:cNvPr>
          <p:cNvSpPr>
            <a:spLocks noGrp="1"/>
          </p:cNvSpPr>
          <p:nvPr>
            <p:ph type="sldNum" sz="quarter" idx="12"/>
          </p:nvPr>
        </p:nvSpPr>
        <p:spPr/>
        <p:txBody>
          <a:bodyPr/>
          <a:lstStyle/>
          <a:p>
            <a:fld id="{0B02C7C3-1F9D-495C-A818-668CCDC0E8E2}" type="slidenum">
              <a:rPr lang="en-US" smtClean="0"/>
              <a:t>46</a:t>
            </a:fld>
            <a:endParaRPr lang="en-US"/>
          </a:p>
        </p:txBody>
      </p:sp>
      <p:pic>
        <p:nvPicPr>
          <p:cNvPr id="7" name="Picture 6" descr="Shape, rectangle&#10;&#10;Description automatically generated">
            <a:extLst>
              <a:ext uri="{FF2B5EF4-FFF2-40B4-BE49-F238E27FC236}">
                <a16:creationId xmlns:a16="http://schemas.microsoft.com/office/drawing/2014/main" id="{7A39CEEC-4F11-4DD9-A4A8-1C69E4EE9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906" y="2729788"/>
            <a:ext cx="2569747" cy="2160261"/>
          </a:xfrm>
          <a:prstGeom prst="rect">
            <a:avLst/>
          </a:prstGeom>
        </p:spPr>
      </p:pic>
      <p:sp>
        <p:nvSpPr>
          <p:cNvPr id="8" name="TextBox 7">
            <a:extLst>
              <a:ext uri="{FF2B5EF4-FFF2-40B4-BE49-F238E27FC236}">
                <a16:creationId xmlns:a16="http://schemas.microsoft.com/office/drawing/2014/main" id="{EB36BAF0-FF89-429B-91C6-2B92410C5AAA}"/>
              </a:ext>
            </a:extLst>
          </p:cNvPr>
          <p:cNvSpPr txBox="1"/>
          <p:nvPr/>
        </p:nvSpPr>
        <p:spPr>
          <a:xfrm>
            <a:off x="1228359" y="1690689"/>
            <a:ext cx="6687280" cy="646331"/>
          </a:xfrm>
          <a:prstGeom prst="rect">
            <a:avLst/>
          </a:prstGeom>
          <a:noFill/>
        </p:spPr>
        <p:txBody>
          <a:bodyPr wrap="none" rtlCol="0">
            <a:spAutoFit/>
          </a:bodyPr>
          <a:lstStyle/>
          <a:p>
            <a:r>
              <a:rPr lang="en-US" dirty="0"/>
              <a:t>Each computer can run multiple processes at a time.</a:t>
            </a:r>
          </a:p>
          <a:p>
            <a:r>
              <a:rPr lang="en-US" dirty="0"/>
              <a:t>Port numbers allow you to guide network traffic to each process.</a:t>
            </a:r>
          </a:p>
        </p:txBody>
      </p:sp>
      <p:sp>
        <p:nvSpPr>
          <p:cNvPr id="9" name="Rectangle 8">
            <a:extLst>
              <a:ext uri="{FF2B5EF4-FFF2-40B4-BE49-F238E27FC236}">
                <a16:creationId xmlns:a16="http://schemas.microsoft.com/office/drawing/2014/main" id="{DBA4F119-0B33-4D9E-BD1B-7E6CA156753F}"/>
              </a:ext>
            </a:extLst>
          </p:cNvPr>
          <p:cNvSpPr/>
          <p:nvPr/>
        </p:nvSpPr>
        <p:spPr>
          <a:xfrm>
            <a:off x="333682" y="4996754"/>
            <a:ext cx="2802194" cy="53684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IP Address: 10.0.0.8</a:t>
            </a:r>
          </a:p>
        </p:txBody>
      </p:sp>
      <p:sp>
        <p:nvSpPr>
          <p:cNvPr id="10" name="Rectangle 9">
            <a:extLst>
              <a:ext uri="{FF2B5EF4-FFF2-40B4-BE49-F238E27FC236}">
                <a16:creationId xmlns:a16="http://schemas.microsoft.com/office/drawing/2014/main" id="{671380F8-DAD2-4D30-954E-2CEA94DCBF1C}"/>
              </a:ext>
            </a:extLst>
          </p:cNvPr>
          <p:cNvSpPr/>
          <p:nvPr/>
        </p:nvSpPr>
        <p:spPr>
          <a:xfrm>
            <a:off x="4003079" y="2547502"/>
            <a:ext cx="4563153" cy="53684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:22 = </a:t>
            </a:r>
            <a:r>
              <a:rPr lang="en-US" dirty="0" err="1"/>
              <a:t>ssh</a:t>
            </a:r>
            <a:r>
              <a:rPr lang="en-US" dirty="0"/>
              <a:t> (remote control)</a:t>
            </a:r>
          </a:p>
        </p:txBody>
      </p:sp>
      <p:sp>
        <p:nvSpPr>
          <p:cNvPr id="11" name="Rectangle 10">
            <a:extLst>
              <a:ext uri="{FF2B5EF4-FFF2-40B4-BE49-F238E27FC236}">
                <a16:creationId xmlns:a16="http://schemas.microsoft.com/office/drawing/2014/main" id="{06D32E7B-1B49-458A-AF5C-C9A2359A224D}"/>
              </a:ext>
            </a:extLst>
          </p:cNvPr>
          <p:cNvSpPr/>
          <p:nvPr/>
        </p:nvSpPr>
        <p:spPr>
          <a:xfrm>
            <a:off x="4003079" y="3822442"/>
            <a:ext cx="4563153" cy="53684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:80 = web server</a:t>
            </a:r>
          </a:p>
        </p:txBody>
      </p:sp>
      <p:sp>
        <p:nvSpPr>
          <p:cNvPr id="12" name="Rectangle 11">
            <a:extLst>
              <a:ext uri="{FF2B5EF4-FFF2-40B4-BE49-F238E27FC236}">
                <a16:creationId xmlns:a16="http://schemas.microsoft.com/office/drawing/2014/main" id="{A436E973-6332-41C1-AD65-941553029304}"/>
              </a:ext>
            </a:extLst>
          </p:cNvPr>
          <p:cNvSpPr/>
          <p:nvPr/>
        </p:nvSpPr>
        <p:spPr>
          <a:xfrm>
            <a:off x="4003079" y="4459913"/>
            <a:ext cx="4563153" cy="53684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:8080 = another web server</a:t>
            </a:r>
          </a:p>
        </p:txBody>
      </p:sp>
      <p:sp>
        <p:nvSpPr>
          <p:cNvPr id="14" name="TextBox 13">
            <a:extLst>
              <a:ext uri="{FF2B5EF4-FFF2-40B4-BE49-F238E27FC236}">
                <a16:creationId xmlns:a16="http://schemas.microsoft.com/office/drawing/2014/main" id="{77F8FD16-A837-4C96-A696-50943C2A72EB}"/>
              </a:ext>
            </a:extLst>
          </p:cNvPr>
          <p:cNvSpPr txBox="1"/>
          <p:nvPr/>
        </p:nvSpPr>
        <p:spPr>
          <a:xfrm>
            <a:off x="628649" y="6277430"/>
            <a:ext cx="6073017" cy="430887"/>
          </a:xfrm>
          <a:prstGeom prst="rect">
            <a:avLst/>
          </a:prstGeom>
          <a:noFill/>
        </p:spPr>
        <p:txBody>
          <a:bodyPr wrap="square" anchor="b">
            <a:spAutoFit/>
          </a:bodyPr>
          <a:lstStyle/>
          <a:p>
            <a:r>
              <a:rPr lang="en-US" sz="1100" dirty="0"/>
              <a:t>Full list of all common port numbers: </a:t>
            </a:r>
            <a:r>
              <a:rPr lang="en-US" sz="1100" dirty="0">
                <a:hlinkClick r:id="rId3"/>
              </a:rPr>
              <a:t>https://www.iana.org/assignments/service-names-port-numbers/service-names-port-numbers.xhtml</a:t>
            </a:r>
            <a:endParaRPr lang="en-US" sz="1100" dirty="0"/>
          </a:p>
        </p:txBody>
      </p:sp>
      <p:sp>
        <p:nvSpPr>
          <p:cNvPr id="17" name="Rectangle 16">
            <a:extLst>
              <a:ext uri="{FF2B5EF4-FFF2-40B4-BE49-F238E27FC236}">
                <a16:creationId xmlns:a16="http://schemas.microsoft.com/office/drawing/2014/main" id="{A82B8EF5-CE3B-4202-BA28-822DB2F4FBD9}"/>
              </a:ext>
            </a:extLst>
          </p:cNvPr>
          <p:cNvSpPr/>
          <p:nvPr/>
        </p:nvSpPr>
        <p:spPr>
          <a:xfrm>
            <a:off x="4003079" y="3184972"/>
            <a:ext cx="4563153" cy="536841"/>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:68 = </a:t>
            </a:r>
            <a:r>
              <a:rPr lang="en-US" dirty="0" err="1"/>
              <a:t>bootp</a:t>
            </a:r>
            <a:r>
              <a:rPr lang="en-US" dirty="0"/>
              <a:t>/</a:t>
            </a:r>
            <a:r>
              <a:rPr lang="en-US" dirty="0" err="1"/>
              <a:t>dhcp</a:t>
            </a:r>
            <a:r>
              <a:rPr lang="en-US" dirty="0"/>
              <a:t> (network configuration)</a:t>
            </a:r>
          </a:p>
        </p:txBody>
      </p:sp>
      <p:sp>
        <p:nvSpPr>
          <p:cNvPr id="18" name="TextBox 17">
            <a:extLst>
              <a:ext uri="{FF2B5EF4-FFF2-40B4-BE49-F238E27FC236}">
                <a16:creationId xmlns:a16="http://schemas.microsoft.com/office/drawing/2014/main" id="{274CC894-E6FF-4F15-A56B-8FE926108A66}"/>
              </a:ext>
            </a:extLst>
          </p:cNvPr>
          <p:cNvSpPr txBox="1"/>
          <p:nvPr/>
        </p:nvSpPr>
        <p:spPr>
          <a:xfrm>
            <a:off x="3560291" y="5395714"/>
            <a:ext cx="5250027" cy="646331"/>
          </a:xfrm>
          <a:prstGeom prst="rect">
            <a:avLst/>
          </a:prstGeom>
          <a:noFill/>
        </p:spPr>
        <p:txBody>
          <a:bodyPr wrap="none" rtlCol="0">
            <a:spAutoFit/>
          </a:bodyPr>
          <a:lstStyle/>
          <a:p>
            <a:r>
              <a:rPr lang="en-US" dirty="0"/>
              <a:t>If you want to connect to this computer using </a:t>
            </a:r>
            <a:r>
              <a:rPr lang="en-US" dirty="0" err="1"/>
              <a:t>ssh</a:t>
            </a:r>
            <a:r>
              <a:rPr lang="en-US" dirty="0"/>
              <a:t>,</a:t>
            </a:r>
          </a:p>
          <a:p>
            <a:r>
              <a:rPr lang="en-US" dirty="0"/>
              <a:t>you should access “10.0.0.8:22”.</a:t>
            </a:r>
          </a:p>
        </p:txBody>
      </p:sp>
    </p:spTree>
    <p:extLst>
      <p:ext uri="{BB962C8B-B14F-4D97-AF65-F5344CB8AC3E}">
        <p14:creationId xmlns:p14="http://schemas.microsoft.com/office/powerpoint/2010/main" val="2728333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F3DC2-ED90-408D-A5B9-BACE4FAE7460}"/>
              </a:ext>
            </a:extLst>
          </p:cNvPr>
          <p:cNvSpPr>
            <a:spLocks noGrp="1"/>
          </p:cNvSpPr>
          <p:nvPr>
            <p:ph type="title"/>
          </p:nvPr>
        </p:nvSpPr>
        <p:spPr/>
        <p:txBody>
          <a:bodyPr>
            <a:normAutofit/>
          </a:bodyPr>
          <a:lstStyle/>
          <a:p>
            <a:r>
              <a:rPr lang="en-US" sz="4000" dirty="0"/>
              <a:t>What TCP does that UDP doesn’t?</a:t>
            </a:r>
          </a:p>
        </p:txBody>
      </p:sp>
      <p:sp>
        <p:nvSpPr>
          <p:cNvPr id="3" name="Content Placeholder 2">
            <a:extLst>
              <a:ext uri="{FF2B5EF4-FFF2-40B4-BE49-F238E27FC236}">
                <a16:creationId xmlns:a16="http://schemas.microsoft.com/office/drawing/2014/main" id="{3A4286D3-D401-4C03-9E45-67DFAF5C0EFA}"/>
              </a:ext>
            </a:extLst>
          </p:cNvPr>
          <p:cNvSpPr>
            <a:spLocks noGrp="1"/>
          </p:cNvSpPr>
          <p:nvPr>
            <p:ph idx="1"/>
          </p:nvPr>
        </p:nvSpPr>
        <p:spPr/>
        <p:txBody>
          <a:bodyPr>
            <a:normAutofit fontScale="92500"/>
          </a:bodyPr>
          <a:lstStyle/>
          <a:p>
            <a:r>
              <a:rPr lang="en-US" dirty="0"/>
              <a:t>Connections</a:t>
            </a:r>
          </a:p>
          <a:p>
            <a:pPr lvl="1"/>
            <a:r>
              <a:rPr lang="en-US" dirty="0"/>
              <a:t>TCP has a sense of connections being open or closed, which allows TCP to implement the following features!</a:t>
            </a:r>
          </a:p>
          <a:p>
            <a:r>
              <a:rPr lang="en-US" dirty="0"/>
              <a:t>Congestion control</a:t>
            </a:r>
          </a:p>
          <a:p>
            <a:pPr lvl="1"/>
            <a:r>
              <a:rPr lang="en-US" dirty="0"/>
              <a:t>Adjust communication speed when the network is busy.</a:t>
            </a:r>
          </a:p>
          <a:p>
            <a:r>
              <a:rPr lang="en-US" dirty="0"/>
              <a:t>Packet ordering</a:t>
            </a:r>
          </a:p>
          <a:p>
            <a:pPr lvl="1"/>
            <a:r>
              <a:rPr lang="en-US" dirty="0"/>
              <a:t>TCP keeps track of packet order, so they arrive “in-order”.</a:t>
            </a:r>
          </a:p>
          <a:p>
            <a:r>
              <a:rPr lang="en-US" dirty="0"/>
              <a:t>Error Detection and Retransmission</a:t>
            </a:r>
          </a:p>
          <a:p>
            <a:pPr lvl="1"/>
            <a:r>
              <a:rPr lang="en-US" dirty="0"/>
              <a:t>TCP can detect errors and resend packets if they fail. The data recipient reports the errors back to the sender.</a:t>
            </a:r>
          </a:p>
          <a:p>
            <a:pPr lvl="1"/>
            <a:endParaRPr lang="en-US" dirty="0"/>
          </a:p>
        </p:txBody>
      </p:sp>
      <p:sp>
        <p:nvSpPr>
          <p:cNvPr id="4" name="Slide Number Placeholder 3">
            <a:extLst>
              <a:ext uri="{FF2B5EF4-FFF2-40B4-BE49-F238E27FC236}">
                <a16:creationId xmlns:a16="http://schemas.microsoft.com/office/drawing/2014/main" id="{91FA4526-949D-430D-85F3-4CD865B56AF7}"/>
              </a:ext>
            </a:extLst>
          </p:cNvPr>
          <p:cNvSpPr>
            <a:spLocks noGrp="1"/>
          </p:cNvSpPr>
          <p:nvPr>
            <p:ph type="sldNum" sz="quarter" idx="12"/>
          </p:nvPr>
        </p:nvSpPr>
        <p:spPr/>
        <p:txBody>
          <a:bodyPr/>
          <a:lstStyle/>
          <a:p>
            <a:fld id="{0B02C7C3-1F9D-495C-A818-668CCDC0E8E2}" type="slidenum">
              <a:rPr lang="en-US" smtClean="0"/>
              <a:t>47</a:t>
            </a:fld>
            <a:endParaRPr lang="en-US"/>
          </a:p>
        </p:txBody>
      </p:sp>
    </p:spTree>
    <p:extLst>
      <p:ext uri="{BB962C8B-B14F-4D97-AF65-F5344CB8AC3E}">
        <p14:creationId xmlns:p14="http://schemas.microsoft.com/office/powerpoint/2010/main" val="12696003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29C440F-5D8B-46EE-AD15-0F2BA54BBE92}"/>
              </a:ext>
            </a:extLst>
          </p:cNvPr>
          <p:cNvSpPr>
            <a:spLocks noGrp="1"/>
          </p:cNvSpPr>
          <p:nvPr>
            <p:ph type="title"/>
          </p:nvPr>
        </p:nvSpPr>
        <p:spPr/>
        <p:txBody>
          <a:bodyPr/>
          <a:lstStyle/>
          <a:p>
            <a:r>
              <a:rPr lang="en-US" dirty="0"/>
              <a:t>General uses of UDP and TCP</a:t>
            </a:r>
          </a:p>
        </p:txBody>
      </p:sp>
      <p:sp>
        <p:nvSpPr>
          <p:cNvPr id="6" name="Text Placeholder 5">
            <a:extLst>
              <a:ext uri="{FF2B5EF4-FFF2-40B4-BE49-F238E27FC236}">
                <a16:creationId xmlns:a16="http://schemas.microsoft.com/office/drawing/2014/main" id="{18C053B8-AFC7-425C-AD1B-5DB2A262F2E8}"/>
              </a:ext>
            </a:extLst>
          </p:cNvPr>
          <p:cNvSpPr>
            <a:spLocks noGrp="1"/>
          </p:cNvSpPr>
          <p:nvPr>
            <p:ph type="body" idx="1"/>
          </p:nvPr>
        </p:nvSpPr>
        <p:spPr/>
        <p:txBody>
          <a:bodyPr/>
          <a:lstStyle/>
          <a:p>
            <a:r>
              <a:rPr lang="en-US" dirty="0"/>
              <a:t>When to use UDP</a:t>
            </a:r>
          </a:p>
        </p:txBody>
      </p:sp>
      <p:sp>
        <p:nvSpPr>
          <p:cNvPr id="7" name="Content Placeholder 6">
            <a:extLst>
              <a:ext uri="{FF2B5EF4-FFF2-40B4-BE49-F238E27FC236}">
                <a16:creationId xmlns:a16="http://schemas.microsoft.com/office/drawing/2014/main" id="{2B4B517A-7F26-4E43-909E-62869DB225B9}"/>
              </a:ext>
            </a:extLst>
          </p:cNvPr>
          <p:cNvSpPr>
            <a:spLocks noGrp="1"/>
          </p:cNvSpPr>
          <p:nvPr>
            <p:ph sz="half" idx="2"/>
          </p:nvPr>
        </p:nvSpPr>
        <p:spPr/>
        <p:txBody>
          <a:bodyPr>
            <a:normAutofit lnSpcReduction="10000"/>
          </a:bodyPr>
          <a:lstStyle/>
          <a:p>
            <a:r>
              <a:rPr lang="en-US" sz="1800" dirty="0"/>
              <a:t>When small amounts of packet errors is OK.</a:t>
            </a:r>
          </a:p>
          <a:p>
            <a:r>
              <a:rPr lang="en-US" sz="1800" dirty="0"/>
              <a:t>When your application is small and does very simple quick things.</a:t>
            </a:r>
          </a:p>
          <a:p>
            <a:r>
              <a:rPr lang="en-US" sz="1800" dirty="0"/>
              <a:t>When you have more networking than device memory (using embedded/small hardware)</a:t>
            </a:r>
          </a:p>
          <a:p>
            <a:r>
              <a:rPr lang="en-US" sz="1800" dirty="0"/>
              <a:t>Applications include:</a:t>
            </a:r>
          </a:p>
          <a:p>
            <a:pPr lvl="1"/>
            <a:r>
              <a:rPr lang="en-US" sz="1600" dirty="0"/>
              <a:t>media streaming</a:t>
            </a:r>
          </a:p>
          <a:p>
            <a:pPr lvl="1"/>
            <a:r>
              <a:rPr lang="en-US" sz="1600" dirty="0"/>
              <a:t>telemetry (device data) streaming</a:t>
            </a:r>
          </a:p>
          <a:p>
            <a:pPr lvl="1"/>
            <a:r>
              <a:rPr lang="en-US" sz="1600" dirty="0"/>
              <a:t>real-time gaming (FPS, etc.)</a:t>
            </a:r>
          </a:p>
        </p:txBody>
      </p:sp>
      <p:sp>
        <p:nvSpPr>
          <p:cNvPr id="8" name="Text Placeholder 7">
            <a:extLst>
              <a:ext uri="{FF2B5EF4-FFF2-40B4-BE49-F238E27FC236}">
                <a16:creationId xmlns:a16="http://schemas.microsoft.com/office/drawing/2014/main" id="{AE65D932-7D12-4E80-A76C-1DC2AA9265B4}"/>
              </a:ext>
            </a:extLst>
          </p:cNvPr>
          <p:cNvSpPr>
            <a:spLocks noGrp="1"/>
          </p:cNvSpPr>
          <p:nvPr>
            <p:ph type="body" sz="quarter" idx="3"/>
          </p:nvPr>
        </p:nvSpPr>
        <p:spPr/>
        <p:txBody>
          <a:bodyPr/>
          <a:lstStyle/>
          <a:p>
            <a:r>
              <a:rPr lang="en-US" dirty="0"/>
              <a:t>When to use TCP</a:t>
            </a:r>
          </a:p>
        </p:txBody>
      </p:sp>
      <p:sp>
        <p:nvSpPr>
          <p:cNvPr id="9" name="Content Placeholder 8">
            <a:extLst>
              <a:ext uri="{FF2B5EF4-FFF2-40B4-BE49-F238E27FC236}">
                <a16:creationId xmlns:a16="http://schemas.microsoft.com/office/drawing/2014/main" id="{009B1453-0738-4F8D-ABA0-A47DE863BCFB}"/>
              </a:ext>
            </a:extLst>
          </p:cNvPr>
          <p:cNvSpPr>
            <a:spLocks noGrp="1"/>
          </p:cNvSpPr>
          <p:nvPr>
            <p:ph sz="quarter" idx="4"/>
          </p:nvPr>
        </p:nvSpPr>
        <p:spPr/>
        <p:txBody>
          <a:bodyPr>
            <a:normAutofit lnSpcReduction="10000"/>
          </a:bodyPr>
          <a:lstStyle/>
          <a:p>
            <a:r>
              <a:rPr lang="en-US" sz="1800" dirty="0"/>
              <a:t>When you need total correctness of the data.</a:t>
            </a:r>
          </a:p>
          <a:p>
            <a:r>
              <a:rPr lang="en-US" sz="1800" dirty="0"/>
              <a:t>When you need the security features of TCP.</a:t>
            </a:r>
          </a:p>
        </p:txBody>
      </p:sp>
      <p:sp>
        <p:nvSpPr>
          <p:cNvPr id="4" name="Slide Number Placeholder 3">
            <a:extLst>
              <a:ext uri="{FF2B5EF4-FFF2-40B4-BE49-F238E27FC236}">
                <a16:creationId xmlns:a16="http://schemas.microsoft.com/office/drawing/2014/main" id="{8DA2EA0C-97BF-400F-8595-C16EEFF0333B}"/>
              </a:ext>
            </a:extLst>
          </p:cNvPr>
          <p:cNvSpPr>
            <a:spLocks noGrp="1"/>
          </p:cNvSpPr>
          <p:nvPr>
            <p:ph type="sldNum" sz="quarter" idx="12"/>
          </p:nvPr>
        </p:nvSpPr>
        <p:spPr/>
        <p:txBody>
          <a:bodyPr/>
          <a:lstStyle/>
          <a:p>
            <a:fld id="{0B02C7C3-1F9D-495C-A818-668CCDC0E8E2}" type="slidenum">
              <a:rPr lang="en-US" smtClean="0"/>
              <a:t>48</a:t>
            </a:fld>
            <a:endParaRPr lang="en-US"/>
          </a:p>
        </p:txBody>
      </p:sp>
    </p:spTree>
    <p:extLst>
      <p:ext uri="{BB962C8B-B14F-4D97-AF65-F5344CB8AC3E}">
        <p14:creationId xmlns:p14="http://schemas.microsoft.com/office/powerpoint/2010/main" val="1898949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D6272-BDA0-4820-9C7D-0F1F64FDE11A}"/>
              </a:ext>
            </a:extLst>
          </p:cNvPr>
          <p:cNvSpPr>
            <a:spLocks noGrp="1"/>
          </p:cNvSpPr>
          <p:nvPr>
            <p:ph type="title"/>
          </p:nvPr>
        </p:nvSpPr>
        <p:spPr/>
        <p:txBody>
          <a:bodyPr>
            <a:normAutofit/>
          </a:bodyPr>
          <a:lstStyle/>
          <a:p>
            <a:r>
              <a:rPr lang="en-US" sz="3600" dirty="0"/>
              <a:t>Finally, we’re at the application layer!</a:t>
            </a:r>
          </a:p>
        </p:txBody>
      </p:sp>
      <p:sp>
        <p:nvSpPr>
          <p:cNvPr id="3" name="Content Placeholder 2">
            <a:extLst>
              <a:ext uri="{FF2B5EF4-FFF2-40B4-BE49-F238E27FC236}">
                <a16:creationId xmlns:a16="http://schemas.microsoft.com/office/drawing/2014/main" id="{F19E952D-1FF1-4958-B778-8507C33287A7}"/>
              </a:ext>
            </a:extLst>
          </p:cNvPr>
          <p:cNvSpPr>
            <a:spLocks noGrp="1"/>
          </p:cNvSpPr>
          <p:nvPr>
            <p:ph idx="1"/>
          </p:nvPr>
        </p:nvSpPr>
        <p:spPr>
          <a:xfrm>
            <a:off x="628650" y="1825625"/>
            <a:ext cx="3589389" cy="4351338"/>
          </a:xfrm>
        </p:spPr>
        <p:txBody>
          <a:bodyPr>
            <a:normAutofit/>
          </a:bodyPr>
          <a:lstStyle/>
          <a:p>
            <a:r>
              <a:rPr lang="en-US" sz="2000" dirty="0"/>
              <a:t>Lots of functionality is provided here, and this layer has the greatest variety of protocols and applications.</a:t>
            </a:r>
          </a:p>
        </p:txBody>
      </p:sp>
      <p:sp>
        <p:nvSpPr>
          <p:cNvPr id="4" name="Slide Number Placeholder 3">
            <a:extLst>
              <a:ext uri="{FF2B5EF4-FFF2-40B4-BE49-F238E27FC236}">
                <a16:creationId xmlns:a16="http://schemas.microsoft.com/office/drawing/2014/main" id="{26685829-B23E-4193-B350-1E454D6FF311}"/>
              </a:ext>
            </a:extLst>
          </p:cNvPr>
          <p:cNvSpPr>
            <a:spLocks noGrp="1"/>
          </p:cNvSpPr>
          <p:nvPr>
            <p:ph type="sldNum" sz="quarter" idx="12"/>
          </p:nvPr>
        </p:nvSpPr>
        <p:spPr/>
        <p:txBody>
          <a:bodyPr/>
          <a:lstStyle/>
          <a:p>
            <a:fld id="{0B02C7C3-1F9D-495C-A818-668CCDC0E8E2}" type="slidenum">
              <a:rPr lang="en-US" smtClean="0"/>
              <a:t>49</a:t>
            </a:fld>
            <a:endParaRPr lang="en-US"/>
          </a:p>
        </p:txBody>
      </p:sp>
      <p:grpSp>
        <p:nvGrpSpPr>
          <p:cNvPr id="5" name="Group 4">
            <a:extLst>
              <a:ext uri="{FF2B5EF4-FFF2-40B4-BE49-F238E27FC236}">
                <a16:creationId xmlns:a16="http://schemas.microsoft.com/office/drawing/2014/main" id="{21C2F023-C255-4AF2-9D44-31CB122868C1}"/>
              </a:ext>
            </a:extLst>
          </p:cNvPr>
          <p:cNvGrpSpPr/>
          <p:nvPr/>
        </p:nvGrpSpPr>
        <p:grpSpPr>
          <a:xfrm>
            <a:off x="5286436" y="1925915"/>
            <a:ext cx="2619314" cy="3936972"/>
            <a:chOff x="5806932" y="1925915"/>
            <a:chExt cx="2619314" cy="3936972"/>
          </a:xfrm>
        </p:grpSpPr>
        <p:sp>
          <p:nvSpPr>
            <p:cNvPr id="6" name="Rectangle 5">
              <a:extLst>
                <a:ext uri="{FF2B5EF4-FFF2-40B4-BE49-F238E27FC236}">
                  <a16:creationId xmlns:a16="http://schemas.microsoft.com/office/drawing/2014/main" id="{AB167234-E808-4BF9-8620-EEF3A24DFC83}"/>
                </a:ext>
              </a:extLst>
            </p:cNvPr>
            <p:cNvSpPr/>
            <p:nvPr/>
          </p:nvSpPr>
          <p:spPr>
            <a:xfrm>
              <a:off x="5806934" y="5300462"/>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Physical Layer</a:t>
              </a:r>
            </a:p>
          </p:txBody>
        </p:sp>
        <p:sp>
          <p:nvSpPr>
            <p:cNvPr id="7" name="Rectangle 6">
              <a:extLst>
                <a:ext uri="{FF2B5EF4-FFF2-40B4-BE49-F238E27FC236}">
                  <a16:creationId xmlns:a16="http://schemas.microsoft.com/office/drawing/2014/main" id="{719B9899-F84E-4805-8368-435024B2BEB6}"/>
                </a:ext>
              </a:extLst>
            </p:cNvPr>
            <p:cNvSpPr/>
            <p:nvPr/>
          </p:nvSpPr>
          <p:spPr>
            <a:xfrm>
              <a:off x="5806934" y="4738038"/>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Data Link Layer</a:t>
              </a:r>
            </a:p>
          </p:txBody>
        </p:sp>
        <p:sp>
          <p:nvSpPr>
            <p:cNvPr id="8" name="Rectangle 7">
              <a:extLst>
                <a:ext uri="{FF2B5EF4-FFF2-40B4-BE49-F238E27FC236}">
                  <a16:creationId xmlns:a16="http://schemas.microsoft.com/office/drawing/2014/main" id="{6E236DD3-108B-4CC3-B115-B394649C8DD6}"/>
                </a:ext>
              </a:extLst>
            </p:cNvPr>
            <p:cNvSpPr/>
            <p:nvPr/>
          </p:nvSpPr>
          <p:spPr>
            <a:xfrm>
              <a:off x="5806934" y="4175613"/>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Network Layer</a:t>
              </a:r>
            </a:p>
          </p:txBody>
        </p:sp>
        <p:sp>
          <p:nvSpPr>
            <p:cNvPr id="9" name="Rectangle 8">
              <a:extLst>
                <a:ext uri="{FF2B5EF4-FFF2-40B4-BE49-F238E27FC236}">
                  <a16:creationId xmlns:a16="http://schemas.microsoft.com/office/drawing/2014/main" id="{01890F1B-4E5F-485C-B80E-B4DD8B98E549}"/>
                </a:ext>
              </a:extLst>
            </p:cNvPr>
            <p:cNvSpPr/>
            <p:nvPr/>
          </p:nvSpPr>
          <p:spPr>
            <a:xfrm>
              <a:off x="5806932" y="3613189"/>
              <a:ext cx="2619312" cy="5624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Transport Layer</a:t>
              </a:r>
            </a:p>
          </p:txBody>
        </p:sp>
        <p:sp>
          <p:nvSpPr>
            <p:cNvPr id="10" name="Rectangle 9">
              <a:extLst>
                <a:ext uri="{FF2B5EF4-FFF2-40B4-BE49-F238E27FC236}">
                  <a16:creationId xmlns:a16="http://schemas.microsoft.com/office/drawing/2014/main" id="{D1C7B1C2-1CFD-418F-8068-25E56E6F838F}"/>
                </a:ext>
              </a:extLst>
            </p:cNvPr>
            <p:cNvSpPr/>
            <p:nvPr/>
          </p:nvSpPr>
          <p:spPr>
            <a:xfrm>
              <a:off x="5806934" y="1925915"/>
              <a:ext cx="2619312" cy="16872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Application Layer</a:t>
              </a:r>
            </a:p>
          </p:txBody>
        </p:sp>
      </p:grpSp>
      <p:sp>
        <p:nvSpPr>
          <p:cNvPr id="11" name="TextBox 10">
            <a:extLst>
              <a:ext uri="{FF2B5EF4-FFF2-40B4-BE49-F238E27FC236}">
                <a16:creationId xmlns:a16="http://schemas.microsoft.com/office/drawing/2014/main" id="{4D7B718F-0AC6-4DBC-81D5-408FA1689B57}"/>
              </a:ext>
            </a:extLst>
          </p:cNvPr>
          <p:cNvSpPr txBox="1"/>
          <p:nvPr/>
        </p:nvSpPr>
        <p:spPr>
          <a:xfrm>
            <a:off x="5357199" y="6098114"/>
            <a:ext cx="2477794" cy="369332"/>
          </a:xfrm>
          <a:prstGeom prst="rect">
            <a:avLst/>
          </a:prstGeom>
          <a:noFill/>
        </p:spPr>
        <p:txBody>
          <a:bodyPr wrap="none" rtlCol="0">
            <a:spAutoFit/>
          </a:bodyPr>
          <a:lstStyle/>
          <a:p>
            <a:pPr algn="ctr"/>
            <a:r>
              <a:rPr lang="en-US" dirty="0"/>
              <a:t>TCP/IP Protocol Model</a:t>
            </a:r>
          </a:p>
        </p:txBody>
      </p:sp>
      <p:sp>
        <p:nvSpPr>
          <p:cNvPr id="12" name="Right Brace 11">
            <a:extLst>
              <a:ext uri="{FF2B5EF4-FFF2-40B4-BE49-F238E27FC236}">
                <a16:creationId xmlns:a16="http://schemas.microsoft.com/office/drawing/2014/main" id="{5A2A0890-8FCF-4FFD-88C0-0C9CB341BB32}"/>
              </a:ext>
            </a:extLst>
          </p:cNvPr>
          <p:cNvSpPr/>
          <p:nvPr/>
        </p:nvSpPr>
        <p:spPr>
          <a:xfrm>
            <a:off x="4636893" y="1817001"/>
            <a:ext cx="477846" cy="4383221"/>
          </a:xfrm>
          <a:prstGeom prst="rightBrace">
            <a:avLst>
              <a:gd name="adj1" fmla="val 51595"/>
              <a:gd name="adj2" fmla="val 22274"/>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42753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74898-287B-48C2-A851-189B71AC8FDC}"/>
              </a:ext>
            </a:extLst>
          </p:cNvPr>
          <p:cNvSpPr>
            <a:spLocks noGrp="1"/>
          </p:cNvSpPr>
          <p:nvPr>
            <p:ph type="title"/>
          </p:nvPr>
        </p:nvSpPr>
        <p:spPr/>
        <p:txBody>
          <a:bodyPr/>
          <a:lstStyle/>
          <a:p>
            <a:pPr algn="ctr"/>
            <a:r>
              <a:rPr lang="en-US" b="0" i="0" dirty="0">
                <a:solidFill>
                  <a:srgbClr val="BDC1C6"/>
                </a:solidFill>
                <a:effectLst/>
                <a:latin typeface="arial" panose="020B0604020202020204" pitchFamily="34" charset="0"/>
              </a:rPr>
              <a:t>⚠️ </a:t>
            </a:r>
            <a:r>
              <a:rPr lang="en-US" dirty="0"/>
              <a:t>Please save the slides!</a:t>
            </a:r>
            <a:r>
              <a:rPr lang="en-US" b="0" i="0" dirty="0">
                <a:solidFill>
                  <a:srgbClr val="BDC1C6"/>
                </a:solidFill>
                <a:effectLst/>
                <a:latin typeface="arial" panose="020B0604020202020204" pitchFamily="34" charset="0"/>
              </a:rPr>
              <a:t>  ⚠️</a:t>
            </a:r>
            <a:endParaRPr lang="en-US" dirty="0"/>
          </a:p>
        </p:txBody>
      </p:sp>
      <p:sp>
        <p:nvSpPr>
          <p:cNvPr id="3" name="Content Placeholder 2">
            <a:extLst>
              <a:ext uri="{FF2B5EF4-FFF2-40B4-BE49-F238E27FC236}">
                <a16:creationId xmlns:a16="http://schemas.microsoft.com/office/drawing/2014/main" id="{4F4B60D3-CC67-4920-944D-671CBDD3EB1A}"/>
              </a:ext>
            </a:extLst>
          </p:cNvPr>
          <p:cNvSpPr>
            <a:spLocks noGrp="1"/>
          </p:cNvSpPr>
          <p:nvPr>
            <p:ph idx="1"/>
          </p:nvPr>
        </p:nvSpPr>
        <p:spPr/>
        <p:txBody>
          <a:bodyPr/>
          <a:lstStyle/>
          <a:p>
            <a:r>
              <a:rPr lang="en-US" dirty="0"/>
              <a:t>Content presented here is more detailed than the </a:t>
            </a:r>
            <a:r>
              <a:rPr lang="ja-JP" altLang="en-US" dirty="0"/>
              <a:t>情報の科学 </a:t>
            </a:r>
            <a:r>
              <a:rPr lang="en-US" altLang="ja-JP" dirty="0"/>
              <a:t>official textbook.</a:t>
            </a:r>
          </a:p>
          <a:p>
            <a:r>
              <a:rPr lang="en-US" dirty="0"/>
              <a:t>Slides can be downloaded from the LMS.</a:t>
            </a:r>
          </a:p>
          <a:p>
            <a:r>
              <a:rPr lang="en-US" dirty="0"/>
              <a:t>Content from the slide may be on exam.</a:t>
            </a:r>
          </a:p>
        </p:txBody>
      </p:sp>
      <p:sp>
        <p:nvSpPr>
          <p:cNvPr id="4" name="Slide Number Placeholder 3">
            <a:extLst>
              <a:ext uri="{FF2B5EF4-FFF2-40B4-BE49-F238E27FC236}">
                <a16:creationId xmlns:a16="http://schemas.microsoft.com/office/drawing/2014/main" id="{34BB22E3-42C0-4EA7-857B-E9033800A649}"/>
              </a:ext>
            </a:extLst>
          </p:cNvPr>
          <p:cNvSpPr>
            <a:spLocks noGrp="1"/>
          </p:cNvSpPr>
          <p:nvPr>
            <p:ph type="sldNum" sz="quarter" idx="12"/>
          </p:nvPr>
        </p:nvSpPr>
        <p:spPr/>
        <p:txBody>
          <a:bodyPr/>
          <a:lstStyle/>
          <a:p>
            <a:fld id="{0B02C7C3-1F9D-495C-A818-668CCDC0E8E2}" type="slidenum">
              <a:rPr lang="en-US" smtClean="0"/>
              <a:t>5</a:t>
            </a:fld>
            <a:endParaRPr lang="en-US"/>
          </a:p>
        </p:txBody>
      </p:sp>
    </p:spTree>
    <p:extLst>
      <p:ext uri="{BB962C8B-B14F-4D97-AF65-F5344CB8AC3E}">
        <p14:creationId xmlns:p14="http://schemas.microsoft.com/office/powerpoint/2010/main" val="35382232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909C3-E3E1-478C-B1D8-4551919E49E6}"/>
              </a:ext>
            </a:extLst>
          </p:cNvPr>
          <p:cNvSpPr>
            <a:spLocks noGrp="1"/>
          </p:cNvSpPr>
          <p:nvPr>
            <p:ph type="title"/>
          </p:nvPr>
        </p:nvSpPr>
        <p:spPr/>
        <p:txBody>
          <a:bodyPr>
            <a:normAutofit/>
          </a:bodyPr>
          <a:lstStyle/>
          <a:p>
            <a:r>
              <a:rPr lang="en-US" sz="3200" dirty="0"/>
              <a:t>Examples of Application-Layer Protocols</a:t>
            </a:r>
          </a:p>
        </p:txBody>
      </p:sp>
      <p:sp>
        <p:nvSpPr>
          <p:cNvPr id="4" name="Slide Number Placeholder 3">
            <a:extLst>
              <a:ext uri="{FF2B5EF4-FFF2-40B4-BE49-F238E27FC236}">
                <a16:creationId xmlns:a16="http://schemas.microsoft.com/office/drawing/2014/main" id="{3DE146E5-C279-4948-92BC-361F0182AE9E}"/>
              </a:ext>
            </a:extLst>
          </p:cNvPr>
          <p:cNvSpPr>
            <a:spLocks noGrp="1"/>
          </p:cNvSpPr>
          <p:nvPr>
            <p:ph type="sldNum" sz="quarter" idx="12"/>
          </p:nvPr>
        </p:nvSpPr>
        <p:spPr/>
        <p:txBody>
          <a:bodyPr/>
          <a:lstStyle/>
          <a:p>
            <a:fld id="{0B02C7C3-1F9D-495C-A818-668CCDC0E8E2}" type="slidenum">
              <a:rPr lang="en-US" smtClean="0">
                <a:solidFill>
                  <a:srgbClr val="C00000"/>
                </a:solidFill>
              </a:rPr>
              <a:t>50</a:t>
            </a:fld>
            <a:endParaRPr lang="en-US">
              <a:solidFill>
                <a:srgbClr val="C00000"/>
              </a:solidFill>
            </a:endParaRPr>
          </a:p>
        </p:txBody>
      </p:sp>
      <p:sp>
        <p:nvSpPr>
          <p:cNvPr id="6" name="TextBox 5">
            <a:extLst>
              <a:ext uri="{FF2B5EF4-FFF2-40B4-BE49-F238E27FC236}">
                <a16:creationId xmlns:a16="http://schemas.microsoft.com/office/drawing/2014/main" id="{3242EBBE-5DBD-450D-A0DE-2AE0F484B450}"/>
              </a:ext>
            </a:extLst>
          </p:cNvPr>
          <p:cNvSpPr txBox="1"/>
          <p:nvPr/>
        </p:nvSpPr>
        <p:spPr>
          <a:xfrm>
            <a:off x="848508" y="3139477"/>
            <a:ext cx="2694135" cy="307777"/>
          </a:xfrm>
          <a:prstGeom prst="rect">
            <a:avLst/>
          </a:prstGeom>
          <a:noFill/>
        </p:spPr>
        <p:txBody>
          <a:bodyPr wrap="none" rtlCol="0">
            <a:spAutoFit/>
          </a:bodyPr>
          <a:lstStyle/>
          <a:p>
            <a:r>
              <a:rPr lang="en-US" sz="1400" b="1" dirty="0"/>
              <a:t>Domain Name Services (DNS)</a:t>
            </a:r>
          </a:p>
        </p:txBody>
      </p:sp>
      <p:sp>
        <p:nvSpPr>
          <p:cNvPr id="8" name="TextBox 7">
            <a:extLst>
              <a:ext uri="{FF2B5EF4-FFF2-40B4-BE49-F238E27FC236}">
                <a16:creationId xmlns:a16="http://schemas.microsoft.com/office/drawing/2014/main" id="{9B414B73-0FED-4395-ACD4-FB4600BA9C9C}"/>
              </a:ext>
            </a:extLst>
          </p:cNvPr>
          <p:cNvSpPr txBox="1"/>
          <p:nvPr/>
        </p:nvSpPr>
        <p:spPr>
          <a:xfrm>
            <a:off x="757148" y="1507808"/>
            <a:ext cx="2876856" cy="1600438"/>
          </a:xfrm>
          <a:prstGeom prst="rect">
            <a:avLst/>
          </a:prstGeom>
          <a:solidFill>
            <a:schemeClr val="tx1"/>
          </a:solidFill>
        </p:spPr>
        <p:txBody>
          <a:bodyPr wrap="square">
            <a:spAutoFit/>
          </a:bodyPr>
          <a:lstStyle/>
          <a:p>
            <a:r>
              <a:rPr lang="en-US" sz="1400" dirty="0">
                <a:solidFill>
                  <a:schemeClr val="bg1"/>
                </a:solidFill>
                <a:latin typeface="Consolas" panose="020B0609020204030204" pitchFamily="49" charset="0"/>
              </a:rPr>
              <a:t>&gt;</a:t>
            </a:r>
            <a:r>
              <a:rPr lang="en-US" sz="1400" dirty="0" err="1">
                <a:solidFill>
                  <a:schemeClr val="bg1"/>
                </a:solidFill>
                <a:latin typeface="Consolas" panose="020B0609020204030204" pitchFamily="49" charset="0"/>
              </a:rPr>
              <a:t>nslookup</a:t>
            </a:r>
            <a:r>
              <a:rPr lang="en-US" sz="1400" dirty="0">
                <a:solidFill>
                  <a:schemeClr val="bg1"/>
                </a:solidFill>
                <a:latin typeface="Consolas" panose="020B0609020204030204" pitchFamily="49" charset="0"/>
              </a:rPr>
              <a:t> kanazawa-u.ac.jp</a:t>
            </a:r>
          </a:p>
          <a:p>
            <a:r>
              <a:rPr lang="en-US" sz="1400" dirty="0">
                <a:solidFill>
                  <a:schemeClr val="bg1"/>
                </a:solidFill>
                <a:latin typeface="Consolas" panose="020B0609020204030204" pitchFamily="49" charset="0"/>
              </a:rPr>
              <a:t>Server:  </a:t>
            </a:r>
            <a:r>
              <a:rPr lang="en-US" sz="1400" dirty="0" err="1">
                <a:solidFill>
                  <a:schemeClr val="bg1"/>
                </a:solidFill>
                <a:latin typeface="Consolas" panose="020B0609020204030204" pitchFamily="49" charset="0"/>
              </a:rPr>
              <a:t>UnKnown</a:t>
            </a:r>
            <a:endParaRPr lang="en-US" sz="1400" dirty="0">
              <a:solidFill>
                <a:schemeClr val="bg1"/>
              </a:solidFill>
              <a:latin typeface="Consolas" panose="020B0609020204030204" pitchFamily="49" charset="0"/>
            </a:endParaRPr>
          </a:p>
          <a:p>
            <a:r>
              <a:rPr lang="en-US" sz="1400" dirty="0">
                <a:solidFill>
                  <a:schemeClr val="bg1"/>
                </a:solidFill>
                <a:latin typeface="Consolas" panose="020B0609020204030204" pitchFamily="49" charset="0"/>
              </a:rPr>
              <a:t>Address:  172.16.0.1</a:t>
            </a:r>
          </a:p>
          <a:p>
            <a:endParaRPr lang="en-US" sz="1400" dirty="0">
              <a:solidFill>
                <a:schemeClr val="bg1"/>
              </a:solidFill>
              <a:latin typeface="Consolas" panose="020B0609020204030204" pitchFamily="49" charset="0"/>
            </a:endParaRPr>
          </a:p>
          <a:p>
            <a:r>
              <a:rPr lang="en-US" sz="1400" dirty="0">
                <a:solidFill>
                  <a:schemeClr val="bg1"/>
                </a:solidFill>
                <a:latin typeface="Consolas" panose="020B0609020204030204" pitchFamily="49" charset="0"/>
              </a:rPr>
              <a:t>Non-authoritative answer:</a:t>
            </a:r>
          </a:p>
          <a:p>
            <a:r>
              <a:rPr lang="en-US" sz="1400" dirty="0">
                <a:solidFill>
                  <a:schemeClr val="bg1"/>
                </a:solidFill>
                <a:latin typeface="Consolas" panose="020B0609020204030204" pitchFamily="49" charset="0"/>
              </a:rPr>
              <a:t>Name:    kanazawa-u.ac.jp</a:t>
            </a:r>
          </a:p>
          <a:p>
            <a:r>
              <a:rPr lang="en-US" sz="1400" dirty="0">
                <a:solidFill>
                  <a:schemeClr val="bg1"/>
                </a:solidFill>
                <a:latin typeface="Consolas" panose="020B0609020204030204" pitchFamily="49" charset="0"/>
              </a:rPr>
              <a:t>Address:  133.28.0.180</a:t>
            </a:r>
          </a:p>
        </p:txBody>
      </p:sp>
      <p:pic>
        <p:nvPicPr>
          <p:cNvPr id="9218" name="Picture 2" descr="What Is Web Browser: How it Works, Functions, and Examples">
            <a:extLst>
              <a:ext uri="{FF2B5EF4-FFF2-40B4-BE49-F238E27FC236}">
                <a16:creationId xmlns:a16="http://schemas.microsoft.com/office/drawing/2014/main" id="{1F19A71D-EEA3-4129-8604-A78B2DA9E9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0462" y="1387157"/>
            <a:ext cx="3160088" cy="184173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B53459A-7196-4647-A8D3-058B2BD9D7D9}"/>
              </a:ext>
            </a:extLst>
          </p:cNvPr>
          <p:cNvSpPr txBox="1"/>
          <p:nvPr/>
        </p:nvSpPr>
        <p:spPr>
          <a:xfrm>
            <a:off x="4975711" y="3247150"/>
            <a:ext cx="3620350" cy="523220"/>
          </a:xfrm>
          <a:prstGeom prst="rect">
            <a:avLst/>
          </a:prstGeom>
          <a:noFill/>
        </p:spPr>
        <p:txBody>
          <a:bodyPr wrap="none" rtlCol="0">
            <a:spAutoFit/>
          </a:bodyPr>
          <a:lstStyle/>
          <a:p>
            <a:pPr algn="ctr"/>
            <a:r>
              <a:rPr lang="en-US" sz="1400" b="1" dirty="0"/>
              <a:t>Hypertext Transfer Protocol (HTTP)</a:t>
            </a:r>
          </a:p>
          <a:p>
            <a:pPr algn="ctr"/>
            <a:r>
              <a:rPr lang="en-US" sz="1400" dirty="0"/>
              <a:t>The main protocol for the World Wide Web</a:t>
            </a:r>
          </a:p>
        </p:txBody>
      </p:sp>
      <p:pic>
        <p:nvPicPr>
          <p:cNvPr id="9220" name="Picture 4">
            <a:extLst>
              <a:ext uri="{FF2B5EF4-FFF2-40B4-BE49-F238E27FC236}">
                <a16:creationId xmlns:a16="http://schemas.microsoft.com/office/drawing/2014/main" id="{0853C6D0-C811-4CBD-A134-FDEEF2CEF3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716" y="4012941"/>
            <a:ext cx="3103532" cy="78999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711C83C-7538-4462-AE24-BF3C2D213412}"/>
              </a:ext>
            </a:extLst>
          </p:cNvPr>
          <p:cNvSpPr txBox="1"/>
          <p:nvPr/>
        </p:nvSpPr>
        <p:spPr>
          <a:xfrm>
            <a:off x="261671" y="4815622"/>
            <a:ext cx="3972498" cy="523220"/>
          </a:xfrm>
          <a:prstGeom prst="rect">
            <a:avLst/>
          </a:prstGeom>
          <a:noFill/>
        </p:spPr>
        <p:txBody>
          <a:bodyPr wrap="none" rtlCol="0">
            <a:spAutoFit/>
          </a:bodyPr>
          <a:lstStyle/>
          <a:p>
            <a:pPr algn="ctr"/>
            <a:r>
              <a:rPr lang="en-US" sz="1400" b="1" dirty="0"/>
              <a:t>Message Queue Telemetry Transport (MQTT)</a:t>
            </a:r>
          </a:p>
          <a:p>
            <a:pPr algn="ctr"/>
            <a:r>
              <a:rPr lang="en-US" sz="1400" dirty="0"/>
              <a:t>Very prominent in Internet of Things</a:t>
            </a:r>
          </a:p>
        </p:txBody>
      </p:sp>
      <p:pic>
        <p:nvPicPr>
          <p:cNvPr id="9222" name="Picture 6">
            <a:extLst>
              <a:ext uri="{FF2B5EF4-FFF2-40B4-BE49-F238E27FC236}">
                <a16:creationId xmlns:a16="http://schemas.microsoft.com/office/drawing/2014/main" id="{B603C5C7-DBD5-45DC-AC6C-E9122265574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1779" y="4201885"/>
            <a:ext cx="1166944" cy="116694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2EEEC19-9BE2-4E0A-B6E9-5903133DAE7F}"/>
              </a:ext>
            </a:extLst>
          </p:cNvPr>
          <p:cNvSpPr txBox="1"/>
          <p:nvPr/>
        </p:nvSpPr>
        <p:spPr>
          <a:xfrm>
            <a:off x="4234170" y="5360411"/>
            <a:ext cx="4622163" cy="523220"/>
          </a:xfrm>
          <a:prstGeom prst="rect">
            <a:avLst/>
          </a:prstGeom>
          <a:noFill/>
        </p:spPr>
        <p:txBody>
          <a:bodyPr wrap="none" rtlCol="0">
            <a:spAutoFit/>
          </a:bodyPr>
          <a:lstStyle/>
          <a:p>
            <a:pPr algn="ctr"/>
            <a:r>
              <a:rPr lang="en-US" sz="1400" b="1" dirty="0"/>
              <a:t>Extensible Messaging and Presence Protocol (XMPP)</a:t>
            </a:r>
          </a:p>
          <a:p>
            <a:pPr algn="ctr"/>
            <a:r>
              <a:rPr lang="en-US" sz="1400" dirty="0"/>
              <a:t>Some chat apps use this protocol.</a:t>
            </a:r>
          </a:p>
        </p:txBody>
      </p:sp>
      <p:sp>
        <p:nvSpPr>
          <p:cNvPr id="15" name="TextBox 14">
            <a:extLst>
              <a:ext uri="{FF2B5EF4-FFF2-40B4-BE49-F238E27FC236}">
                <a16:creationId xmlns:a16="http://schemas.microsoft.com/office/drawing/2014/main" id="{8125816C-6F87-4A88-A6E8-235A511350AB}"/>
              </a:ext>
            </a:extLst>
          </p:cNvPr>
          <p:cNvSpPr txBox="1"/>
          <p:nvPr/>
        </p:nvSpPr>
        <p:spPr>
          <a:xfrm>
            <a:off x="628649" y="6446707"/>
            <a:ext cx="6073017" cy="261610"/>
          </a:xfrm>
          <a:prstGeom prst="rect">
            <a:avLst/>
          </a:prstGeom>
          <a:noFill/>
        </p:spPr>
        <p:txBody>
          <a:bodyPr wrap="square" anchor="b">
            <a:spAutoFit/>
          </a:bodyPr>
          <a:lstStyle/>
          <a:p>
            <a:r>
              <a:rPr lang="en-US" sz="1100" dirty="0"/>
              <a:t>Trademarks are owned by their respective owners.</a:t>
            </a:r>
          </a:p>
        </p:txBody>
      </p:sp>
    </p:spTree>
    <p:extLst>
      <p:ext uri="{BB962C8B-B14F-4D97-AF65-F5344CB8AC3E}">
        <p14:creationId xmlns:p14="http://schemas.microsoft.com/office/powerpoint/2010/main" val="28350734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9D274-4A01-4A01-8ADE-7FC05BDDBEA1}"/>
              </a:ext>
            </a:extLst>
          </p:cNvPr>
          <p:cNvSpPr>
            <a:spLocks noGrp="1"/>
          </p:cNvSpPr>
          <p:nvPr>
            <p:ph type="title"/>
          </p:nvPr>
        </p:nvSpPr>
        <p:spPr/>
        <p:txBody>
          <a:bodyPr>
            <a:normAutofit/>
          </a:bodyPr>
          <a:lstStyle/>
          <a:p>
            <a:r>
              <a:rPr lang="en-US" sz="3200" dirty="0"/>
              <a:t>Examples of Application-Layer Protocols</a:t>
            </a:r>
          </a:p>
        </p:txBody>
      </p:sp>
      <p:sp>
        <p:nvSpPr>
          <p:cNvPr id="4" name="Slide Number Placeholder 3">
            <a:extLst>
              <a:ext uri="{FF2B5EF4-FFF2-40B4-BE49-F238E27FC236}">
                <a16:creationId xmlns:a16="http://schemas.microsoft.com/office/drawing/2014/main" id="{D8D8F51B-A672-437D-99F3-DC4B21425148}"/>
              </a:ext>
            </a:extLst>
          </p:cNvPr>
          <p:cNvSpPr>
            <a:spLocks noGrp="1"/>
          </p:cNvSpPr>
          <p:nvPr>
            <p:ph type="sldNum" sz="quarter" idx="12"/>
          </p:nvPr>
        </p:nvSpPr>
        <p:spPr/>
        <p:txBody>
          <a:bodyPr/>
          <a:lstStyle/>
          <a:p>
            <a:fld id="{0B02C7C3-1F9D-495C-A818-668CCDC0E8E2}" type="slidenum">
              <a:rPr lang="en-US" smtClean="0"/>
              <a:t>51</a:t>
            </a:fld>
            <a:endParaRPr lang="en-US"/>
          </a:p>
        </p:txBody>
      </p:sp>
      <p:pic>
        <p:nvPicPr>
          <p:cNvPr id="5" name="Picture 4" descr="Shape, rectangle&#10;&#10;Description automatically generated">
            <a:extLst>
              <a:ext uri="{FF2B5EF4-FFF2-40B4-BE49-F238E27FC236}">
                <a16:creationId xmlns:a16="http://schemas.microsoft.com/office/drawing/2014/main" id="{EDAF90D6-208A-4734-A0F7-38B6779DD0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016" y="1883005"/>
            <a:ext cx="1839044" cy="1545995"/>
          </a:xfrm>
          <a:prstGeom prst="rect">
            <a:avLst/>
          </a:prstGeom>
        </p:spPr>
      </p:pic>
      <p:pic>
        <p:nvPicPr>
          <p:cNvPr id="6" name="Graphic 5">
            <a:extLst>
              <a:ext uri="{FF2B5EF4-FFF2-40B4-BE49-F238E27FC236}">
                <a16:creationId xmlns:a16="http://schemas.microsoft.com/office/drawing/2014/main" id="{A441CE97-BBCF-424B-BD8F-9C4E554CD7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29216" y="1883005"/>
            <a:ext cx="2036068" cy="1308899"/>
          </a:xfrm>
          <a:prstGeom prst="rect">
            <a:avLst/>
          </a:prstGeom>
        </p:spPr>
      </p:pic>
      <p:sp>
        <p:nvSpPr>
          <p:cNvPr id="7" name="Speech Bubble: Rectangle with Corners Rounded 6">
            <a:extLst>
              <a:ext uri="{FF2B5EF4-FFF2-40B4-BE49-F238E27FC236}">
                <a16:creationId xmlns:a16="http://schemas.microsoft.com/office/drawing/2014/main" id="{22715C1B-0667-40D7-8D3C-702FF789C113}"/>
              </a:ext>
            </a:extLst>
          </p:cNvPr>
          <p:cNvSpPr/>
          <p:nvPr/>
        </p:nvSpPr>
        <p:spPr>
          <a:xfrm>
            <a:off x="2535932" y="1794696"/>
            <a:ext cx="2201250" cy="873105"/>
          </a:xfrm>
          <a:prstGeom prst="wedgeRoundRectCallout">
            <a:avLst>
              <a:gd name="adj1" fmla="val -43433"/>
              <a:gd name="adj2" fmla="val 6993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 anyone give me an IP address?</a:t>
            </a:r>
          </a:p>
        </p:txBody>
      </p:sp>
      <p:sp>
        <p:nvSpPr>
          <p:cNvPr id="8" name="Speech Bubble: Rectangle with Corners Rounded 7">
            <a:extLst>
              <a:ext uri="{FF2B5EF4-FFF2-40B4-BE49-F238E27FC236}">
                <a16:creationId xmlns:a16="http://schemas.microsoft.com/office/drawing/2014/main" id="{6358A2FD-CECB-40C9-AC32-3EF7837F412D}"/>
              </a:ext>
            </a:extLst>
          </p:cNvPr>
          <p:cNvSpPr/>
          <p:nvPr/>
        </p:nvSpPr>
        <p:spPr>
          <a:xfrm>
            <a:off x="3350833" y="2837590"/>
            <a:ext cx="2883994" cy="672526"/>
          </a:xfrm>
          <a:prstGeom prst="wedgeRoundRectCallout">
            <a:avLst>
              <a:gd name="adj1" fmla="val 38937"/>
              <a:gd name="adj2" fmla="val 98175"/>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a:t>Okay, I got 10.0.0.9 for you. Your default gateway and DNS are 10.0.0.1. Is this OK?</a:t>
            </a:r>
          </a:p>
        </p:txBody>
      </p:sp>
      <p:sp>
        <p:nvSpPr>
          <p:cNvPr id="9" name="Speech Bubble: Rectangle with Corners Rounded 8">
            <a:extLst>
              <a:ext uri="{FF2B5EF4-FFF2-40B4-BE49-F238E27FC236}">
                <a16:creationId xmlns:a16="http://schemas.microsoft.com/office/drawing/2014/main" id="{98165B1D-CAAA-484F-BA9C-DB0105FC86A8}"/>
              </a:ext>
            </a:extLst>
          </p:cNvPr>
          <p:cNvSpPr/>
          <p:nvPr/>
        </p:nvSpPr>
        <p:spPr>
          <a:xfrm>
            <a:off x="2535932" y="3590526"/>
            <a:ext cx="2036068" cy="873105"/>
          </a:xfrm>
          <a:prstGeom prst="wedgeRoundRectCallout">
            <a:avLst>
              <a:gd name="adj1" fmla="val -43433"/>
              <a:gd name="adj2" fmla="val 6993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Great. Please do.</a:t>
            </a:r>
          </a:p>
        </p:txBody>
      </p:sp>
      <p:sp>
        <p:nvSpPr>
          <p:cNvPr id="10" name="Speech Bubble: Rectangle with Corners Rounded 9">
            <a:extLst>
              <a:ext uri="{FF2B5EF4-FFF2-40B4-BE49-F238E27FC236}">
                <a16:creationId xmlns:a16="http://schemas.microsoft.com/office/drawing/2014/main" id="{7F4E19DB-BC5D-4320-92A2-3B18E2DCB739}"/>
              </a:ext>
            </a:extLst>
          </p:cNvPr>
          <p:cNvSpPr/>
          <p:nvPr/>
        </p:nvSpPr>
        <p:spPr>
          <a:xfrm>
            <a:off x="3350833" y="4544041"/>
            <a:ext cx="2883994" cy="672526"/>
          </a:xfrm>
          <a:prstGeom prst="wedgeRoundRectCallout">
            <a:avLst>
              <a:gd name="adj1" fmla="val 38937"/>
              <a:gd name="adj2" fmla="val 98175"/>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OK. All done!</a:t>
            </a:r>
          </a:p>
        </p:txBody>
      </p:sp>
      <p:sp>
        <p:nvSpPr>
          <p:cNvPr id="11" name="TextBox 10">
            <a:extLst>
              <a:ext uri="{FF2B5EF4-FFF2-40B4-BE49-F238E27FC236}">
                <a16:creationId xmlns:a16="http://schemas.microsoft.com/office/drawing/2014/main" id="{AF75E0E5-916E-4344-B846-B9658D9F22A0}"/>
              </a:ext>
            </a:extLst>
          </p:cNvPr>
          <p:cNvSpPr txBox="1"/>
          <p:nvPr/>
        </p:nvSpPr>
        <p:spPr>
          <a:xfrm>
            <a:off x="2008734" y="5857209"/>
            <a:ext cx="5126532" cy="369332"/>
          </a:xfrm>
          <a:prstGeom prst="rect">
            <a:avLst/>
          </a:prstGeom>
          <a:noFill/>
        </p:spPr>
        <p:txBody>
          <a:bodyPr wrap="none" rtlCol="0">
            <a:spAutoFit/>
          </a:bodyPr>
          <a:lstStyle/>
          <a:p>
            <a:pPr algn="ctr"/>
            <a:r>
              <a:rPr lang="en-US" b="1" dirty="0"/>
              <a:t>Dynamic Host Configuration Protocol (DHCP)</a:t>
            </a:r>
          </a:p>
        </p:txBody>
      </p:sp>
    </p:spTree>
    <p:extLst>
      <p:ext uri="{BB962C8B-B14F-4D97-AF65-F5344CB8AC3E}">
        <p14:creationId xmlns:p14="http://schemas.microsoft.com/office/powerpoint/2010/main" val="23569711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D74EC-8087-4604-B58E-0651D947F12F}"/>
              </a:ext>
            </a:extLst>
          </p:cNvPr>
          <p:cNvSpPr>
            <a:spLocks noGrp="1"/>
          </p:cNvSpPr>
          <p:nvPr>
            <p:ph type="title"/>
          </p:nvPr>
        </p:nvSpPr>
        <p:spPr/>
        <p:txBody>
          <a:bodyPr/>
          <a:lstStyle/>
          <a:p>
            <a:r>
              <a:rPr lang="en-US" dirty="0"/>
              <a:t>And so on!</a:t>
            </a:r>
          </a:p>
        </p:txBody>
      </p:sp>
      <p:sp>
        <p:nvSpPr>
          <p:cNvPr id="3" name="Content Placeholder 2">
            <a:extLst>
              <a:ext uri="{FF2B5EF4-FFF2-40B4-BE49-F238E27FC236}">
                <a16:creationId xmlns:a16="http://schemas.microsoft.com/office/drawing/2014/main" id="{72929819-83BF-4EB0-83FF-41BC493DE900}"/>
              </a:ext>
            </a:extLst>
          </p:cNvPr>
          <p:cNvSpPr>
            <a:spLocks noGrp="1"/>
          </p:cNvSpPr>
          <p:nvPr>
            <p:ph idx="1"/>
          </p:nvPr>
        </p:nvSpPr>
        <p:spPr/>
        <p:txBody>
          <a:bodyPr/>
          <a:lstStyle/>
          <a:p>
            <a:r>
              <a:rPr lang="en-US" dirty="0"/>
              <a:t>There are hundreds of application layer protocols. More are being developed every day.</a:t>
            </a:r>
          </a:p>
          <a:p>
            <a:r>
              <a:rPr lang="en-US" dirty="0"/>
              <a:t>You don’t have to remember the details. The most important thing today is to </a:t>
            </a:r>
            <a:r>
              <a:rPr lang="en-US" b="1" dirty="0"/>
              <a:t>understand the context of things</a:t>
            </a:r>
            <a:r>
              <a:rPr lang="en-US" dirty="0"/>
              <a:t> so it’s easier for you to learn in the future.</a:t>
            </a:r>
          </a:p>
        </p:txBody>
      </p:sp>
      <p:sp>
        <p:nvSpPr>
          <p:cNvPr id="4" name="Slide Number Placeholder 3">
            <a:extLst>
              <a:ext uri="{FF2B5EF4-FFF2-40B4-BE49-F238E27FC236}">
                <a16:creationId xmlns:a16="http://schemas.microsoft.com/office/drawing/2014/main" id="{31149D50-8999-4B90-A7E1-9FD619BACBBA}"/>
              </a:ext>
            </a:extLst>
          </p:cNvPr>
          <p:cNvSpPr>
            <a:spLocks noGrp="1"/>
          </p:cNvSpPr>
          <p:nvPr>
            <p:ph type="sldNum" sz="quarter" idx="12"/>
          </p:nvPr>
        </p:nvSpPr>
        <p:spPr/>
        <p:txBody>
          <a:bodyPr/>
          <a:lstStyle/>
          <a:p>
            <a:fld id="{0B02C7C3-1F9D-495C-A818-668CCDC0E8E2}" type="slidenum">
              <a:rPr lang="en-US" smtClean="0"/>
              <a:t>52</a:t>
            </a:fld>
            <a:endParaRPr lang="en-US"/>
          </a:p>
        </p:txBody>
      </p:sp>
    </p:spTree>
    <p:extLst>
      <p:ext uri="{BB962C8B-B14F-4D97-AF65-F5344CB8AC3E}">
        <p14:creationId xmlns:p14="http://schemas.microsoft.com/office/powerpoint/2010/main" val="18937838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F4280-1848-4C22-B04C-BB0E86BC47B9}"/>
              </a:ext>
            </a:extLst>
          </p:cNvPr>
          <p:cNvSpPr>
            <a:spLocks noGrp="1"/>
          </p:cNvSpPr>
          <p:nvPr>
            <p:ph type="title"/>
          </p:nvPr>
        </p:nvSpPr>
        <p:spPr/>
        <p:txBody>
          <a:bodyPr>
            <a:normAutofit/>
          </a:bodyPr>
          <a:lstStyle/>
          <a:p>
            <a:r>
              <a:rPr lang="en-US" sz="3200" dirty="0"/>
              <a:t>What can you learn further in single sentences?</a:t>
            </a:r>
          </a:p>
        </p:txBody>
      </p:sp>
      <p:sp>
        <p:nvSpPr>
          <p:cNvPr id="3" name="Content Placeholder 2">
            <a:extLst>
              <a:ext uri="{FF2B5EF4-FFF2-40B4-BE49-F238E27FC236}">
                <a16:creationId xmlns:a16="http://schemas.microsoft.com/office/drawing/2014/main" id="{8443B69E-5785-4136-8CC4-00AF1282F018}"/>
              </a:ext>
            </a:extLst>
          </p:cNvPr>
          <p:cNvSpPr>
            <a:spLocks noGrp="1"/>
          </p:cNvSpPr>
          <p:nvPr>
            <p:ph idx="1"/>
          </p:nvPr>
        </p:nvSpPr>
        <p:spPr/>
        <p:txBody>
          <a:bodyPr>
            <a:normAutofit/>
          </a:bodyPr>
          <a:lstStyle/>
          <a:p>
            <a:r>
              <a:rPr lang="en-US" sz="2400" dirty="0"/>
              <a:t>Virtual Private Network (VPN)</a:t>
            </a:r>
          </a:p>
          <a:p>
            <a:pPr lvl="1"/>
            <a:r>
              <a:rPr lang="en-US" sz="2000" dirty="0"/>
              <a:t>Encapsulate and encrypt </a:t>
            </a:r>
            <a:r>
              <a:rPr lang="en-US" sz="2000" i="1" dirty="0"/>
              <a:t>total</a:t>
            </a:r>
            <a:r>
              <a:rPr lang="en-US" sz="2000" dirty="0"/>
              <a:t> data transmission to achieve privacy.</a:t>
            </a:r>
          </a:p>
          <a:p>
            <a:r>
              <a:rPr lang="en-US" sz="2400" dirty="0"/>
              <a:t>Internet of Things (IoT)</a:t>
            </a:r>
          </a:p>
          <a:p>
            <a:pPr lvl="1"/>
            <a:r>
              <a:rPr lang="en-US" sz="2000" dirty="0"/>
              <a:t>Many small devices communicate and provide useful functionality in physical world.</a:t>
            </a:r>
          </a:p>
          <a:p>
            <a:r>
              <a:rPr lang="en-US" sz="2400" dirty="0"/>
              <a:t>Personal Area Network (PAN)</a:t>
            </a:r>
          </a:p>
          <a:p>
            <a:pPr lvl="1"/>
            <a:r>
              <a:rPr lang="en-US" sz="2000" dirty="0"/>
              <a:t>Things around your body that communicate with each other.</a:t>
            </a:r>
          </a:p>
          <a:p>
            <a:r>
              <a:rPr lang="en-US" sz="2400" dirty="0"/>
              <a:t>Blockchain</a:t>
            </a:r>
          </a:p>
          <a:p>
            <a:pPr lvl="1"/>
            <a:r>
              <a:rPr lang="en-US" sz="2000" dirty="0"/>
              <a:t>Using concepts in computer networks, computation, and security to create a tamper-proof public record system.</a:t>
            </a:r>
          </a:p>
          <a:p>
            <a:pPr lvl="1"/>
            <a:r>
              <a:rPr lang="en-US" sz="2000" dirty="0"/>
              <a:t>We’ll talk about this later!</a:t>
            </a:r>
          </a:p>
        </p:txBody>
      </p:sp>
      <p:sp>
        <p:nvSpPr>
          <p:cNvPr id="4" name="Slide Number Placeholder 3">
            <a:extLst>
              <a:ext uri="{FF2B5EF4-FFF2-40B4-BE49-F238E27FC236}">
                <a16:creationId xmlns:a16="http://schemas.microsoft.com/office/drawing/2014/main" id="{F994D86E-7BE4-41CF-893C-8513F3429675}"/>
              </a:ext>
            </a:extLst>
          </p:cNvPr>
          <p:cNvSpPr>
            <a:spLocks noGrp="1"/>
          </p:cNvSpPr>
          <p:nvPr>
            <p:ph type="sldNum" sz="quarter" idx="12"/>
          </p:nvPr>
        </p:nvSpPr>
        <p:spPr/>
        <p:txBody>
          <a:bodyPr/>
          <a:lstStyle/>
          <a:p>
            <a:fld id="{0B02C7C3-1F9D-495C-A818-668CCDC0E8E2}" type="slidenum">
              <a:rPr lang="en-US" smtClean="0"/>
              <a:t>53</a:t>
            </a:fld>
            <a:endParaRPr lang="en-US"/>
          </a:p>
        </p:txBody>
      </p:sp>
    </p:spTree>
    <p:extLst>
      <p:ext uri="{BB962C8B-B14F-4D97-AF65-F5344CB8AC3E}">
        <p14:creationId xmlns:p14="http://schemas.microsoft.com/office/powerpoint/2010/main" val="29614709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506FA-0F90-40D6-979D-9C7F390CA680}"/>
              </a:ext>
            </a:extLst>
          </p:cNvPr>
          <p:cNvSpPr>
            <a:spLocks noGrp="1"/>
          </p:cNvSpPr>
          <p:nvPr>
            <p:ph type="title"/>
          </p:nvPr>
        </p:nvSpPr>
        <p:spPr/>
        <p:txBody>
          <a:bodyPr/>
          <a:lstStyle/>
          <a:p>
            <a:r>
              <a:rPr lang="en-US" dirty="0"/>
              <a:t>Class Announcement (again)</a:t>
            </a:r>
          </a:p>
        </p:txBody>
      </p:sp>
      <p:sp>
        <p:nvSpPr>
          <p:cNvPr id="3" name="Content Placeholder 2">
            <a:extLst>
              <a:ext uri="{FF2B5EF4-FFF2-40B4-BE49-F238E27FC236}">
                <a16:creationId xmlns:a16="http://schemas.microsoft.com/office/drawing/2014/main" id="{78BB1DC0-5BBB-45E4-8EAB-BD6014448178}"/>
              </a:ext>
            </a:extLst>
          </p:cNvPr>
          <p:cNvSpPr>
            <a:spLocks noGrp="1"/>
          </p:cNvSpPr>
          <p:nvPr>
            <p:ph idx="1"/>
          </p:nvPr>
        </p:nvSpPr>
        <p:spPr/>
        <p:txBody>
          <a:bodyPr anchor="ctr">
            <a:normAutofit/>
          </a:bodyPr>
          <a:lstStyle/>
          <a:p>
            <a:pPr marL="0" indent="0" algn="ctr">
              <a:buNone/>
            </a:pPr>
            <a:r>
              <a:rPr lang="en-US" sz="4800" b="1" dirty="0"/>
              <a:t>Report 1</a:t>
            </a:r>
            <a:r>
              <a:rPr lang="en-US" sz="4800" dirty="0"/>
              <a:t> is </a:t>
            </a:r>
            <a:r>
              <a:rPr lang="en-US" sz="4800" dirty="0">
                <a:solidFill>
                  <a:srgbClr val="FF0000"/>
                </a:solidFill>
              </a:rPr>
              <a:t>due next week</a:t>
            </a:r>
            <a:r>
              <a:rPr lang="en-US" sz="4800" dirty="0"/>
              <a:t>.</a:t>
            </a:r>
          </a:p>
          <a:p>
            <a:pPr marL="0" indent="0" algn="ctr">
              <a:buNone/>
            </a:pPr>
            <a:r>
              <a:rPr lang="ja-JP" altLang="en-US" sz="3600" b="1" dirty="0"/>
              <a:t>レポート１</a:t>
            </a:r>
            <a:r>
              <a:rPr lang="ja-JP" altLang="en-US" sz="3600" dirty="0"/>
              <a:t>の</a:t>
            </a:r>
            <a:r>
              <a:rPr lang="ja-JP" altLang="en-US" sz="3600" dirty="0">
                <a:solidFill>
                  <a:srgbClr val="FF0000"/>
                </a:solidFill>
              </a:rPr>
              <a:t>締め切り</a:t>
            </a:r>
            <a:r>
              <a:rPr lang="ja-JP" altLang="en-US" sz="3600" dirty="0"/>
              <a:t>は</a:t>
            </a:r>
            <a:r>
              <a:rPr lang="ja-JP" altLang="en-US" sz="3600" dirty="0">
                <a:solidFill>
                  <a:srgbClr val="FF0000"/>
                </a:solidFill>
              </a:rPr>
              <a:t>来週</a:t>
            </a:r>
            <a:r>
              <a:rPr lang="ja-JP" altLang="en-US" sz="3600" dirty="0"/>
              <a:t>です。</a:t>
            </a:r>
            <a:endParaRPr lang="en-US" altLang="ja-JP" sz="3600" dirty="0"/>
          </a:p>
          <a:p>
            <a:pPr marL="0" indent="0" algn="ctr">
              <a:buNone/>
            </a:pPr>
            <a:endParaRPr lang="en-US" sz="3600" b="1" dirty="0"/>
          </a:p>
          <a:p>
            <a:pPr marL="0" indent="0" algn="ctr">
              <a:buNone/>
            </a:pPr>
            <a:r>
              <a:rPr lang="en-US" sz="2400" dirty="0"/>
              <a:t>Submission closes </a:t>
            </a:r>
            <a:r>
              <a:rPr lang="en-US" sz="3200" dirty="0"/>
              <a:t>2021-11-09 11:59:59 JST.</a:t>
            </a:r>
          </a:p>
          <a:p>
            <a:pPr marL="0" indent="0" algn="ctr">
              <a:buNone/>
            </a:pPr>
            <a:r>
              <a:rPr lang="en-US" sz="3200" dirty="0"/>
              <a:t>Late submissions lose 20% points per day.</a:t>
            </a:r>
          </a:p>
        </p:txBody>
      </p:sp>
      <p:sp>
        <p:nvSpPr>
          <p:cNvPr id="4" name="Slide Number Placeholder 3">
            <a:extLst>
              <a:ext uri="{FF2B5EF4-FFF2-40B4-BE49-F238E27FC236}">
                <a16:creationId xmlns:a16="http://schemas.microsoft.com/office/drawing/2014/main" id="{F411DF96-775A-445B-BC0C-68A8E4C559A6}"/>
              </a:ext>
            </a:extLst>
          </p:cNvPr>
          <p:cNvSpPr>
            <a:spLocks noGrp="1"/>
          </p:cNvSpPr>
          <p:nvPr>
            <p:ph type="sldNum" sz="quarter" idx="12"/>
          </p:nvPr>
        </p:nvSpPr>
        <p:spPr/>
        <p:txBody>
          <a:bodyPr/>
          <a:lstStyle/>
          <a:p>
            <a:fld id="{0B02C7C3-1F9D-495C-A818-668CCDC0E8E2}" type="slidenum">
              <a:rPr lang="en-US" smtClean="0"/>
              <a:t>54</a:t>
            </a:fld>
            <a:endParaRPr lang="en-US"/>
          </a:p>
        </p:txBody>
      </p:sp>
    </p:spTree>
    <p:extLst>
      <p:ext uri="{BB962C8B-B14F-4D97-AF65-F5344CB8AC3E}">
        <p14:creationId xmlns:p14="http://schemas.microsoft.com/office/powerpoint/2010/main" val="1732001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AFE2E-F28B-40A4-BC48-7C65305DC7F1}"/>
              </a:ext>
            </a:extLst>
          </p:cNvPr>
          <p:cNvSpPr>
            <a:spLocks noGrp="1"/>
          </p:cNvSpPr>
          <p:nvPr>
            <p:ph type="title"/>
          </p:nvPr>
        </p:nvSpPr>
        <p:spPr/>
        <p:txBody>
          <a:bodyPr/>
          <a:lstStyle/>
          <a:p>
            <a:pPr algn="ctr"/>
            <a:r>
              <a:rPr lang="en-US" dirty="0"/>
              <a:t>That’s all for today!</a:t>
            </a:r>
          </a:p>
        </p:txBody>
      </p:sp>
      <p:sp>
        <p:nvSpPr>
          <p:cNvPr id="4" name="Slide Number Placeholder 3">
            <a:extLst>
              <a:ext uri="{FF2B5EF4-FFF2-40B4-BE49-F238E27FC236}">
                <a16:creationId xmlns:a16="http://schemas.microsoft.com/office/drawing/2014/main" id="{0C5C51D5-15FD-431E-BC69-A9CE86E4A952}"/>
              </a:ext>
            </a:extLst>
          </p:cNvPr>
          <p:cNvSpPr>
            <a:spLocks noGrp="1"/>
          </p:cNvSpPr>
          <p:nvPr>
            <p:ph type="sldNum" sz="quarter" idx="12"/>
          </p:nvPr>
        </p:nvSpPr>
        <p:spPr/>
        <p:txBody>
          <a:bodyPr/>
          <a:lstStyle/>
          <a:p>
            <a:fld id="{0B02C7C3-1F9D-495C-A818-668CCDC0E8E2}" type="slidenum">
              <a:rPr lang="en-US" smtClean="0">
                <a:solidFill>
                  <a:srgbClr val="C00000"/>
                </a:solidFill>
              </a:rPr>
              <a:t>55</a:t>
            </a:fld>
            <a:endParaRPr lang="en-US" dirty="0">
              <a:solidFill>
                <a:srgbClr val="C00000"/>
              </a:solidFill>
            </a:endParaRPr>
          </a:p>
        </p:txBody>
      </p:sp>
      <p:pic>
        <p:nvPicPr>
          <p:cNvPr id="5" name="Picture 4" descr="A cartoon of a person&#10;&#10;Description automatically generated with low confidence">
            <a:extLst>
              <a:ext uri="{FF2B5EF4-FFF2-40B4-BE49-F238E27FC236}">
                <a16:creationId xmlns:a16="http://schemas.microsoft.com/office/drawing/2014/main" id="{20191802-A00E-4D87-A71B-C5419DA6A9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610" y="3989328"/>
            <a:ext cx="1923188" cy="1831608"/>
          </a:xfrm>
          <a:prstGeom prst="rect">
            <a:avLst/>
          </a:prstGeom>
        </p:spPr>
      </p:pic>
      <p:pic>
        <p:nvPicPr>
          <p:cNvPr id="6" name="Picture 5" descr="A cartoon of a person&#10;&#10;Description automatically generated with low confidence">
            <a:extLst>
              <a:ext uri="{FF2B5EF4-FFF2-40B4-BE49-F238E27FC236}">
                <a16:creationId xmlns:a16="http://schemas.microsoft.com/office/drawing/2014/main" id="{FC449DEB-B355-4CA0-9DE1-50AEB6D079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1904" y="4046566"/>
            <a:ext cx="2117796" cy="1774370"/>
          </a:xfrm>
          <a:prstGeom prst="rect">
            <a:avLst/>
          </a:prstGeom>
        </p:spPr>
      </p:pic>
      <p:pic>
        <p:nvPicPr>
          <p:cNvPr id="7" name="Picture 6" descr="Shape, rectangle&#10;&#10;Description automatically generated">
            <a:extLst>
              <a:ext uri="{FF2B5EF4-FFF2-40B4-BE49-F238E27FC236}">
                <a16:creationId xmlns:a16="http://schemas.microsoft.com/office/drawing/2014/main" id="{D79FB184-BA8B-4093-8BDA-8B49BB207F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0324" y="3943480"/>
            <a:ext cx="1406119" cy="1182055"/>
          </a:xfrm>
          <a:prstGeom prst="rect">
            <a:avLst/>
          </a:prstGeom>
        </p:spPr>
      </p:pic>
      <p:pic>
        <p:nvPicPr>
          <p:cNvPr id="8" name="Picture 7" descr="Shape, rectangle&#10;&#10;Description automatically generated">
            <a:extLst>
              <a:ext uri="{FF2B5EF4-FFF2-40B4-BE49-F238E27FC236}">
                <a16:creationId xmlns:a16="http://schemas.microsoft.com/office/drawing/2014/main" id="{1425A5BB-C514-4D4B-8AD9-50ECC688D1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60729" y="4443755"/>
            <a:ext cx="1406119" cy="1182055"/>
          </a:xfrm>
          <a:prstGeom prst="rect">
            <a:avLst/>
          </a:prstGeom>
        </p:spPr>
      </p:pic>
      <p:pic>
        <p:nvPicPr>
          <p:cNvPr id="9" name="Graphic 8">
            <a:extLst>
              <a:ext uri="{FF2B5EF4-FFF2-40B4-BE49-F238E27FC236}">
                <a16:creationId xmlns:a16="http://schemas.microsoft.com/office/drawing/2014/main" id="{B416158F-1158-486D-A7D7-F184D72AB7C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05344" y="2463144"/>
            <a:ext cx="1261504" cy="810966"/>
          </a:xfrm>
          <a:prstGeom prst="rect">
            <a:avLst/>
          </a:prstGeom>
        </p:spPr>
      </p:pic>
      <p:pic>
        <p:nvPicPr>
          <p:cNvPr id="10" name="Graphic 9">
            <a:extLst>
              <a:ext uri="{FF2B5EF4-FFF2-40B4-BE49-F238E27FC236}">
                <a16:creationId xmlns:a16="http://schemas.microsoft.com/office/drawing/2014/main" id="{7409D71A-8123-4350-8DF2-DA4FFDDB06B4}"/>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256443" y="1837629"/>
            <a:ext cx="1261504" cy="810966"/>
          </a:xfrm>
          <a:prstGeom prst="rect">
            <a:avLst/>
          </a:prstGeom>
        </p:spPr>
      </p:pic>
      <p:sp>
        <p:nvSpPr>
          <p:cNvPr id="11" name="TextBox 10">
            <a:extLst>
              <a:ext uri="{FF2B5EF4-FFF2-40B4-BE49-F238E27FC236}">
                <a16:creationId xmlns:a16="http://schemas.microsoft.com/office/drawing/2014/main" id="{FEA0F974-C7BC-4236-836A-2FBFF03C2B19}"/>
              </a:ext>
            </a:extLst>
          </p:cNvPr>
          <p:cNvSpPr txBox="1"/>
          <p:nvPr/>
        </p:nvSpPr>
        <p:spPr>
          <a:xfrm>
            <a:off x="628649" y="6446707"/>
            <a:ext cx="6073017" cy="261610"/>
          </a:xfrm>
          <a:prstGeom prst="rect">
            <a:avLst/>
          </a:prstGeom>
          <a:noFill/>
        </p:spPr>
        <p:txBody>
          <a:bodyPr wrap="square" anchor="b">
            <a:spAutoFit/>
          </a:bodyPr>
          <a:lstStyle/>
          <a:p>
            <a:r>
              <a:rPr lang="en-US" sz="1100" dirty="0"/>
              <a:t>Graphics (characters): Lunatic Company, used with explicit permission.</a:t>
            </a:r>
          </a:p>
        </p:txBody>
      </p:sp>
      <p:sp>
        <p:nvSpPr>
          <p:cNvPr id="28" name="Freeform: Shape 27">
            <a:extLst>
              <a:ext uri="{FF2B5EF4-FFF2-40B4-BE49-F238E27FC236}">
                <a16:creationId xmlns:a16="http://schemas.microsoft.com/office/drawing/2014/main" id="{0E776A24-93D0-4365-A137-8EFDC6D2B544}"/>
              </a:ext>
            </a:extLst>
          </p:cNvPr>
          <p:cNvSpPr/>
          <p:nvPr/>
        </p:nvSpPr>
        <p:spPr>
          <a:xfrm>
            <a:off x="1551747" y="2468072"/>
            <a:ext cx="2094901" cy="722692"/>
          </a:xfrm>
          <a:custGeom>
            <a:avLst/>
            <a:gdLst>
              <a:gd name="connsiteX0" fmla="*/ 0 w 1615992"/>
              <a:gd name="connsiteY0" fmla="*/ 140104 h 496512"/>
              <a:gd name="connsiteX1" fmla="*/ 259572 w 1615992"/>
              <a:gd name="connsiteY1" fmla="*/ 10318 h 496512"/>
              <a:gd name="connsiteX2" fmla="*/ 837708 w 1615992"/>
              <a:gd name="connsiteY2" fmla="*/ 381977 h 496512"/>
              <a:gd name="connsiteX3" fmla="*/ 1510235 w 1615992"/>
              <a:gd name="connsiteY3" fmla="*/ 494065 h 496512"/>
              <a:gd name="connsiteX4" fmla="*/ 1604624 w 1615992"/>
              <a:gd name="connsiteY4" fmla="*/ 299386 h 496512"/>
              <a:gd name="connsiteX0" fmla="*/ 0 w 1615992"/>
              <a:gd name="connsiteY0" fmla="*/ 165874 h 809327"/>
              <a:gd name="connsiteX1" fmla="*/ 259572 w 1615992"/>
              <a:gd name="connsiteY1" fmla="*/ 36088 h 809327"/>
              <a:gd name="connsiteX2" fmla="*/ 525042 w 1615992"/>
              <a:gd name="connsiteY2" fmla="*/ 797105 h 809327"/>
              <a:gd name="connsiteX3" fmla="*/ 1510235 w 1615992"/>
              <a:gd name="connsiteY3" fmla="*/ 519835 h 809327"/>
              <a:gd name="connsiteX4" fmla="*/ 1604624 w 1615992"/>
              <a:gd name="connsiteY4" fmla="*/ 325156 h 809327"/>
              <a:gd name="connsiteX0" fmla="*/ 0 w 2094703"/>
              <a:gd name="connsiteY0" fmla="*/ 507345 h 1150798"/>
              <a:gd name="connsiteX1" fmla="*/ 259572 w 2094703"/>
              <a:gd name="connsiteY1" fmla="*/ 377559 h 1150798"/>
              <a:gd name="connsiteX2" fmla="*/ 525042 w 2094703"/>
              <a:gd name="connsiteY2" fmla="*/ 1138576 h 1150798"/>
              <a:gd name="connsiteX3" fmla="*/ 1510235 w 2094703"/>
              <a:gd name="connsiteY3" fmla="*/ 861306 h 1150798"/>
              <a:gd name="connsiteX4" fmla="*/ 2094271 w 2094703"/>
              <a:gd name="connsiteY4" fmla="*/ 0 h 1150798"/>
              <a:gd name="connsiteX0" fmla="*/ 0 w 2094703"/>
              <a:gd name="connsiteY0" fmla="*/ 507345 h 862953"/>
              <a:gd name="connsiteX1" fmla="*/ 259572 w 2094703"/>
              <a:gd name="connsiteY1" fmla="*/ 377559 h 862953"/>
              <a:gd name="connsiteX2" fmla="*/ 802312 w 2094703"/>
              <a:gd name="connsiteY2" fmla="*/ 719722 h 862953"/>
              <a:gd name="connsiteX3" fmla="*/ 1510235 w 2094703"/>
              <a:gd name="connsiteY3" fmla="*/ 861306 h 862953"/>
              <a:gd name="connsiteX4" fmla="*/ 2094271 w 2094703"/>
              <a:gd name="connsiteY4" fmla="*/ 0 h 862953"/>
              <a:gd name="connsiteX0" fmla="*/ 0 w 2094799"/>
              <a:gd name="connsiteY0" fmla="*/ 507345 h 722692"/>
              <a:gd name="connsiteX1" fmla="*/ 259572 w 2094799"/>
              <a:gd name="connsiteY1" fmla="*/ 377559 h 722692"/>
              <a:gd name="connsiteX2" fmla="*/ 802312 w 2094799"/>
              <a:gd name="connsiteY2" fmla="*/ 719722 h 722692"/>
              <a:gd name="connsiteX3" fmla="*/ 1598725 w 2094799"/>
              <a:gd name="connsiteY3" fmla="*/ 548640 h 722692"/>
              <a:gd name="connsiteX4" fmla="*/ 2094271 w 2094799"/>
              <a:gd name="connsiteY4" fmla="*/ 0 h 722692"/>
              <a:gd name="connsiteX0" fmla="*/ 0 w 2094901"/>
              <a:gd name="connsiteY0" fmla="*/ 507345 h 722692"/>
              <a:gd name="connsiteX1" fmla="*/ 259572 w 2094901"/>
              <a:gd name="connsiteY1" fmla="*/ 377559 h 722692"/>
              <a:gd name="connsiteX2" fmla="*/ 802312 w 2094901"/>
              <a:gd name="connsiteY2" fmla="*/ 719722 h 722692"/>
              <a:gd name="connsiteX3" fmla="*/ 1598725 w 2094901"/>
              <a:gd name="connsiteY3" fmla="*/ 548640 h 722692"/>
              <a:gd name="connsiteX4" fmla="*/ 2094271 w 2094901"/>
              <a:gd name="connsiteY4" fmla="*/ 0 h 722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4901" h="722692">
                <a:moveTo>
                  <a:pt x="0" y="507345"/>
                </a:moveTo>
                <a:cubicBezTo>
                  <a:pt x="59977" y="422296"/>
                  <a:pt x="125853" y="342163"/>
                  <a:pt x="259572" y="377559"/>
                </a:cubicBezTo>
                <a:cubicBezTo>
                  <a:pt x="393291" y="412955"/>
                  <a:pt x="579120" y="691209"/>
                  <a:pt x="802312" y="719722"/>
                </a:cubicBezTo>
                <a:cubicBezTo>
                  <a:pt x="1025504" y="748235"/>
                  <a:pt x="1470906" y="562405"/>
                  <a:pt x="1598725" y="548640"/>
                </a:cubicBezTo>
                <a:cubicBezTo>
                  <a:pt x="1791437" y="405089"/>
                  <a:pt x="2110986" y="90457"/>
                  <a:pt x="2094271" y="0"/>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6CB730DF-B1A5-440F-9158-C53F8C41866B}"/>
              </a:ext>
            </a:extLst>
          </p:cNvPr>
          <p:cNvSpPr/>
          <p:nvPr/>
        </p:nvSpPr>
        <p:spPr>
          <a:xfrm>
            <a:off x="3232846" y="2519026"/>
            <a:ext cx="661499" cy="2377440"/>
          </a:xfrm>
          <a:custGeom>
            <a:avLst/>
            <a:gdLst>
              <a:gd name="connsiteX0" fmla="*/ 0 w 690995"/>
              <a:gd name="connsiteY0" fmla="*/ 1427643 h 1427643"/>
              <a:gd name="connsiteX1" fmla="*/ 348062 w 690995"/>
              <a:gd name="connsiteY1" fmla="*/ 1079581 h 1427643"/>
              <a:gd name="connsiteX2" fmla="*/ 241873 w 690995"/>
              <a:gd name="connsiteY2" fmla="*/ 601734 h 1427643"/>
              <a:gd name="connsiteX3" fmla="*/ 660727 w 690995"/>
              <a:gd name="connsiteY3" fmla="*/ 224175 h 1427643"/>
              <a:gd name="connsiteX4" fmla="*/ 625331 w 690995"/>
              <a:gd name="connsiteY4" fmla="*/ 0 h 1427643"/>
              <a:gd name="connsiteX0" fmla="*/ 0 w 661499"/>
              <a:gd name="connsiteY0" fmla="*/ 2377440 h 2377440"/>
              <a:gd name="connsiteX1" fmla="*/ 318566 w 661499"/>
              <a:gd name="connsiteY1" fmla="*/ 1079581 h 2377440"/>
              <a:gd name="connsiteX2" fmla="*/ 212377 w 661499"/>
              <a:gd name="connsiteY2" fmla="*/ 601734 h 2377440"/>
              <a:gd name="connsiteX3" fmla="*/ 631231 w 661499"/>
              <a:gd name="connsiteY3" fmla="*/ 224175 h 2377440"/>
              <a:gd name="connsiteX4" fmla="*/ 595835 w 661499"/>
              <a:gd name="connsiteY4" fmla="*/ 0 h 2377440"/>
              <a:gd name="connsiteX0" fmla="*/ 0 w 661499"/>
              <a:gd name="connsiteY0" fmla="*/ 2377440 h 2377440"/>
              <a:gd name="connsiteX1" fmla="*/ 507345 w 661499"/>
              <a:gd name="connsiteY1" fmla="*/ 1958585 h 2377440"/>
              <a:gd name="connsiteX2" fmla="*/ 212377 w 661499"/>
              <a:gd name="connsiteY2" fmla="*/ 601734 h 2377440"/>
              <a:gd name="connsiteX3" fmla="*/ 631231 w 661499"/>
              <a:gd name="connsiteY3" fmla="*/ 224175 h 2377440"/>
              <a:gd name="connsiteX4" fmla="*/ 595835 w 661499"/>
              <a:gd name="connsiteY4" fmla="*/ 0 h 2377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499" h="2377440">
                <a:moveTo>
                  <a:pt x="0" y="2377440"/>
                </a:moveTo>
                <a:cubicBezTo>
                  <a:pt x="153875" y="2272234"/>
                  <a:pt x="471949" y="2254536"/>
                  <a:pt x="507345" y="1958585"/>
                </a:cubicBezTo>
                <a:cubicBezTo>
                  <a:pt x="542741" y="1662634"/>
                  <a:pt x="191729" y="890802"/>
                  <a:pt x="212377" y="601734"/>
                </a:cubicBezTo>
                <a:cubicBezTo>
                  <a:pt x="233025" y="312666"/>
                  <a:pt x="567321" y="324464"/>
                  <a:pt x="631231" y="224175"/>
                </a:cubicBezTo>
                <a:cubicBezTo>
                  <a:pt x="695141" y="123886"/>
                  <a:pt x="645488" y="61943"/>
                  <a:pt x="595835" y="0"/>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22658533-27E2-48C0-815D-060A2E62A9AE}"/>
              </a:ext>
            </a:extLst>
          </p:cNvPr>
          <p:cNvSpPr/>
          <p:nvPr/>
        </p:nvSpPr>
        <p:spPr>
          <a:xfrm>
            <a:off x="3421626" y="2524924"/>
            <a:ext cx="2383339" cy="817887"/>
          </a:xfrm>
          <a:custGeom>
            <a:avLst/>
            <a:gdLst>
              <a:gd name="connsiteX0" fmla="*/ 0 w 2383339"/>
              <a:gd name="connsiteY0" fmla="*/ 0 h 817887"/>
              <a:gd name="connsiteX1" fmla="*/ 660728 w 2383339"/>
              <a:gd name="connsiteY1" fmla="*/ 778715 h 817887"/>
              <a:gd name="connsiteX2" fmla="*/ 2383339 w 2383339"/>
              <a:gd name="connsiteY2" fmla="*/ 631231 h 817887"/>
            </a:gdLst>
            <a:ahLst/>
            <a:cxnLst>
              <a:cxn ang="0">
                <a:pos x="connsiteX0" y="connsiteY0"/>
              </a:cxn>
              <a:cxn ang="0">
                <a:pos x="connsiteX1" y="connsiteY1"/>
              </a:cxn>
              <a:cxn ang="0">
                <a:pos x="connsiteX2" y="connsiteY2"/>
              </a:cxn>
            </a:cxnLst>
            <a:rect l="l" t="t" r="r" b="b"/>
            <a:pathLst>
              <a:path w="2383339" h="817887">
                <a:moveTo>
                  <a:pt x="0" y="0"/>
                </a:moveTo>
                <a:cubicBezTo>
                  <a:pt x="131752" y="336755"/>
                  <a:pt x="263505" y="673510"/>
                  <a:pt x="660728" y="778715"/>
                </a:cubicBezTo>
                <a:cubicBezTo>
                  <a:pt x="1057951" y="883920"/>
                  <a:pt x="1720645" y="757575"/>
                  <a:pt x="2383339" y="631231"/>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64709921-94B8-4751-BDF9-6FD45123AF09}"/>
              </a:ext>
            </a:extLst>
          </p:cNvPr>
          <p:cNvSpPr/>
          <p:nvPr/>
        </p:nvSpPr>
        <p:spPr>
          <a:xfrm>
            <a:off x="5273791" y="3156155"/>
            <a:ext cx="749450" cy="2264883"/>
          </a:xfrm>
          <a:custGeom>
            <a:avLst/>
            <a:gdLst>
              <a:gd name="connsiteX0" fmla="*/ 749450 w 749450"/>
              <a:gd name="connsiteY0" fmla="*/ 0 h 2264883"/>
              <a:gd name="connsiteX1" fmla="*/ 106421 w 749450"/>
              <a:gd name="connsiteY1" fmla="*/ 843608 h 2264883"/>
              <a:gd name="connsiteX2" fmla="*/ 12031 w 749450"/>
              <a:gd name="connsiteY2" fmla="*/ 2058875 h 2264883"/>
              <a:gd name="connsiteX3" fmla="*/ 230307 w 749450"/>
              <a:gd name="connsiteY3" fmla="*/ 2253553 h 2264883"/>
            </a:gdLst>
            <a:ahLst/>
            <a:cxnLst>
              <a:cxn ang="0">
                <a:pos x="connsiteX0" y="connsiteY0"/>
              </a:cxn>
              <a:cxn ang="0">
                <a:pos x="connsiteX1" y="connsiteY1"/>
              </a:cxn>
              <a:cxn ang="0">
                <a:pos x="connsiteX2" y="connsiteY2"/>
              </a:cxn>
              <a:cxn ang="0">
                <a:pos x="connsiteX3" y="connsiteY3"/>
              </a:cxn>
            </a:cxnLst>
            <a:rect l="l" t="t" r="r" b="b"/>
            <a:pathLst>
              <a:path w="749450" h="2264883">
                <a:moveTo>
                  <a:pt x="749450" y="0"/>
                </a:moveTo>
                <a:cubicBezTo>
                  <a:pt x="489387" y="250231"/>
                  <a:pt x="229324" y="500462"/>
                  <a:pt x="106421" y="843608"/>
                </a:cubicBezTo>
                <a:cubicBezTo>
                  <a:pt x="-16482" y="1186754"/>
                  <a:pt x="-8617" y="1823884"/>
                  <a:pt x="12031" y="2058875"/>
                </a:cubicBezTo>
                <a:cubicBezTo>
                  <a:pt x="32679" y="2293866"/>
                  <a:pt x="131493" y="2273709"/>
                  <a:pt x="230307" y="2253553"/>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77A984C1-238B-40C7-9BBC-5E87F4E986D7}"/>
              </a:ext>
            </a:extLst>
          </p:cNvPr>
          <p:cNvGrpSpPr/>
          <p:nvPr/>
        </p:nvGrpSpPr>
        <p:grpSpPr>
          <a:xfrm>
            <a:off x="705604" y="2481775"/>
            <a:ext cx="865498" cy="1195842"/>
            <a:chOff x="1293666" y="4509137"/>
            <a:chExt cx="865498" cy="1195842"/>
          </a:xfrm>
        </p:grpSpPr>
        <p:sp>
          <p:nvSpPr>
            <p:cNvPr id="13" name="Cube 12">
              <a:extLst>
                <a:ext uri="{FF2B5EF4-FFF2-40B4-BE49-F238E27FC236}">
                  <a16:creationId xmlns:a16="http://schemas.microsoft.com/office/drawing/2014/main" id="{EA5FC883-A3C0-4DDD-91C7-50FEDC6B8E0C}"/>
                </a:ext>
              </a:extLst>
            </p:cNvPr>
            <p:cNvSpPr/>
            <p:nvPr/>
          </p:nvSpPr>
          <p:spPr>
            <a:xfrm>
              <a:off x="1293666" y="4509137"/>
              <a:ext cx="865498" cy="1195842"/>
            </a:xfrm>
            <a:prstGeom prst="cube">
              <a:avLst>
                <a:gd name="adj" fmla="val 42054"/>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58A6366-17C6-4C83-9C17-BC03A25AD410}"/>
                </a:ext>
              </a:extLst>
            </p:cNvPr>
            <p:cNvSpPr/>
            <p:nvPr/>
          </p:nvSpPr>
          <p:spPr>
            <a:xfrm>
              <a:off x="1343025" y="5000626"/>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6575152-447B-4955-A899-C10D62D56483}"/>
                </a:ext>
              </a:extLst>
            </p:cNvPr>
            <p:cNvSpPr/>
            <p:nvPr/>
          </p:nvSpPr>
          <p:spPr>
            <a:xfrm>
              <a:off x="1343025" y="5222082"/>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D5C5D9B8-1CFC-4D7D-93E2-C8132CCC75EA}"/>
                </a:ext>
              </a:extLst>
            </p:cNvPr>
            <p:cNvCxnSpPr/>
            <p:nvPr/>
          </p:nvCxnSpPr>
          <p:spPr>
            <a:xfrm>
              <a:off x="1687522"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17E602F-6A6D-4C0A-9788-DD57976AD692}"/>
                </a:ext>
              </a:extLst>
            </p:cNvPr>
            <p:cNvCxnSpPr/>
            <p:nvPr/>
          </p:nvCxnSpPr>
          <p:spPr>
            <a:xfrm>
              <a:off x="1726415"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D04776D-934C-4A3A-A6C8-0B35A1FECCF0}"/>
                </a:ext>
              </a:extLst>
            </p:cNvPr>
            <p:cNvCxnSpPr/>
            <p:nvPr/>
          </p:nvCxnSpPr>
          <p:spPr>
            <a:xfrm>
              <a:off x="1648628"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2ECCCAA-0277-4C15-A46F-3D3BFF43B8B9}"/>
                </a:ext>
              </a:extLst>
            </p:cNvPr>
            <p:cNvCxnSpPr/>
            <p:nvPr/>
          </p:nvCxnSpPr>
          <p:spPr>
            <a:xfrm>
              <a:off x="1609734"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32" name="Graphic 31">
            <a:extLst>
              <a:ext uri="{FF2B5EF4-FFF2-40B4-BE49-F238E27FC236}">
                <a16:creationId xmlns:a16="http://schemas.microsoft.com/office/drawing/2014/main" id="{65BC75F0-5546-47D0-AF3D-1117A4901F57}"/>
              </a:ext>
            </a:extLst>
          </p:cNvPr>
          <p:cNvPicPr>
            <a:picLocks noChangeAspect="1"/>
          </p:cNvPicPr>
          <p:nvPr/>
        </p:nvPicPr>
        <p:blipFill rotWithShape="1">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t="61192"/>
          <a:stretch/>
        </p:blipFill>
        <p:spPr>
          <a:xfrm>
            <a:off x="507601" y="1742360"/>
            <a:ext cx="1261504" cy="314721"/>
          </a:xfrm>
          <a:prstGeom prst="rect">
            <a:avLst/>
          </a:prstGeom>
        </p:spPr>
      </p:pic>
      <p:sp>
        <p:nvSpPr>
          <p:cNvPr id="33" name="Freeform: Shape 32">
            <a:extLst>
              <a:ext uri="{FF2B5EF4-FFF2-40B4-BE49-F238E27FC236}">
                <a16:creationId xmlns:a16="http://schemas.microsoft.com/office/drawing/2014/main" id="{E229A5D2-2FB6-4D32-AEC1-9B2CB7A71300}"/>
              </a:ext>
            </a:extLst>
          </p:cNvPr>
          <p:cNvSpPr/>
          <p:nvPr/>
        </p:nvSpPr>
        <p:spPr>
          <a:xfrm>
            <a:off x="678427" y="1923191"/>
            <a:ext cx="3666199" cy="851270"/>
          </a:xfrm>
          <a:custGeom>
            <a:avLst/>
            <a:gdLst>
              <a:gd name="connsiteX0" fmla="*/ 3309538 w 3653146"/>
              <a:gd name="connsiteY0" fmla="*/ 1185770 h 1447105"/>
              <a:gd name="connsiteX1" fmla="*/ 3350833 w 3653146"/>
              <a:gd name="connsiteY1" fmla="*/ 1427644 h 1447105"/>
              <a:gd name="connsiteX2" fmla="*/ 3533713 w 3653146"/>
              <a:gd name="connsiteY2" fmla="*/ 731520 h 1447105"/>
              <a:gd name="connsiteX3" fmla="*/ 1321455 w 3653146"/>
              <a:gd name="connsiteY3" fmla="*/ 218276 h 1447105"/>
              <a:gd name="connsiteX4" fmla="*/ 330363 w 3653146"/>
              <a:gd name="connsiteY4" fmla="*/ 259571 h 1447105"/>
              <a:gd name="connsiteX5" fmla="*/ 0 w 3653146"/>
              <a:gd name="connsiteY5" fmla="*/ 0 h 1447105"/>
              <a:gd name="connsiteX0" fmla="*/ 3309538 w 3654401"/>
              <a:gd name="connsiteY0" fmla="*/ 1185770 h 1447105"/>
              <a:gd name="connsiteX1" fmla="*/ 3350833 w 3654401"/>
              <a:gd name="connsiteY1" fmla="*/ 1427644 h 1447105"/>
              <a:gd name="connsiteX2" fmla="*/ 3533713 w 3654401"/>
              <a:gd name="connsiteY2" fmla="*/ 731520 h 1447105"/>
              <a:gd name="connsiteX3" fmla="*/ 1303757 w 3654401"/>
              <a:gd name="connsiteY3" fmla="*/ 996990 h 1447105"/>
              <a:gd name="connsiteX4" fmla="*/ 330363 w 3654401"/>
              <a:gd name="connsiteY4" fmla="*/ 259571 h 1447105"/>
              <a:gd name="connsiteX5" fmla="*/ 0 w 3654401"/>
              <a:gd name="connsiteY5" fmla="*/ 0 h 1447105"/>
              <a:gd name="connsiteX0" fmla="*/ 3309538 w 3654401"/>
              <a:gd name="connsiteY0" fmla="*/ 1185770 h 1447105"/>
              <a:gd name="connsiteX1" fmla="*/ 3350833 w 3654401"/>
              <a:gd name="connsiteY1" fmla="*/ 1427644 h 1447105"/>
              <a:gd name="connsiteX2" fmla="*/ 3533713 w 3654401"/>
              <a:gd name="connsiteY2" fmla="*/ 731520 h 1447105"/>
              <a:gd name="connsiteX3" fmla="*/ 1303757 w 3654401"/>
              <a:gd name="connsiteY3" fmla="*/ 996990 h 1447105"/>
              <a:gd name="connsiteX4" fmla="*/ 312665 w 3654401"/>
              <a:gd name="connsiteY4" fmla="*/ 896702 h 1447105"/>
              <a:gd name="connsiteX5" fmla="*/ 0 w 3654401"/>
              <a:gd name="connsiteY5" fmla="*/ 0 h 1447105"/>
              <a:gd name="connsiteX0" fmla="*/ 3321336 w 3666199"/>
              <a:gd name="connsiteY0" fmla="*/ 589935 h 851270"/>
              <a:gd name="connsiteX1" fmla="*/ 3362631 w 3666199"/>
              <a:gd name="connsiteY1" fmla="*/ 831809 h 851270"/>
              <a:gd name="connsiteX2" fmla="*/ 3545511 w 3666199"/>
              <a:gd name="connsiteY2" fmla="*/ 135685 h 851270"/>
              <a:gd name="connsiteX3" fmla="*/ 1315555 w 3666199"/>
              <a:gd name="connsiteY3" fmla="*/ 401155 h 851270"/>
              <a:gd name="connsiteX4" fmla="*/ 324463 w 3666199"/>
              <a:gd name="connsiteY4" fmla="*/ 300867 h 851270"/>
              <a:gd name="connsiteX5" fmla="*/ 0 w 3666199"/>
              <a:gd name="connsiteY5" fmla="*/ 0 h 85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6199" h="851270">
                <a:moveTo>
                  <a:pt x="3321336" y="589935"/>
                </a:moveTo>
                <a:cubicBezTo>
                  <a:pt x="3323302" y="748726"/>
                  <a:pt x="3325269" y="907517"/>
                  <a:pt x="3362631" y="831809"/>
                </a:cubicBezTo>
                <a:cubicBezTo>
                  <a:pt x="3399994" y="756101"/>
                  <a:pt x="3886690" y="207461"/>
                  <a:pt x="3545511" y="135685"/>
                </a:cubicBezTo>
                <a:cubicBezTo>
                  <a:pt x="3204332" y="63909"/>
                  <a:pt x="1852396" y="373625"/>
                  <a:pt x="1315555" y="401155"/>
                </a:cubicBezTo>
                <a:cubicBezTo>
                  <a:pt x="778714" y="428685"/>
                  <a:pt x="544705" y="337246"/>
                  <a:pt x="324463" y="300867"/>
                </a:cubicBezTo>
                <a:cubicBezTo>
                  <a:pt x="104221" y="264488"/>
                  <a:pt x="55060" y="111596"/>
                  <a:pt x="0" y="0"/>
                </a:cubicBezTo>
              </a:path>
            </a:pathLst>
          </a:cu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CF635AA6-363E-47C0-A480-DA8DEC095BFE}"/>
              </a:ext>
            </a:extLst>
          </p:cNvPr>
          <p:cNvGrpSpPr/>
          <p:nvPr/>
        </p:nvGrpSpPr>
        <p:grpSpPr>
          <a:xfrm>
            <a:off x="377545" y="919377"/>
            <a:ext cx="502207" cy="693890"/>
            <a:chOff x="1293666" y="4509137"/>
            <a:chExt cx="865498" cy="1195842"/>
          </a:xfrm>
        </p:grpSpPr>
        <p:sp>
          <p:nvSpPr>
            <p:cNvPr id="35" name="Cube 34">
              <a:extLst>
                <a:ext uri="{FF2B5EF4-FFF2-40B4-BE49-F238E27FC236}">
                  <a16:creationId xmlns:a16="http://schemas.microsoft.com/office/drawing/2014/main" id="{913133B1-F363-4430-A4CD-8C4369F90235}"/>
                </a:ext>
              </a:extLst>
            </p:cNvPr>
            <p:cNvSpPr/>
            <p:nvPr/>
          </p:nvSpPr>
          <p:spPr>
            <a:xfrm>
              <a:off x="1293666" y="4509137"/>
              <a:ext cx="865498" cy="1195842"/>
            </a:xfrm>
            <a:prstGeom prst="cube">
              <a:avLst>
                <a:gd name="adj" fmla="val 42054"/>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A8BEF40C-2459-49A6-99CC-D9C88D127EC2}"/>
                </a:ext>
              </a:extLst>
            </p:cNvPr>
            <p:cNvSpPr/>
            <p:nvPr/>
          </p:nvSpPr>
          <p:spPr>
            <a:xfrm>
              <a:off x="1343025" y="5000626"/>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F9C92ED1-B2DF-4E2E-991E-4775F0235C9C}"/>
                </a:ext>
              </a:extLst>
            </p:cNvPr>
            <p:cNvSpPr/>
            <p:nvPr/>
          </p:nvSpPr>
          <p:spPr>
            <a:xfrm>
              <a:off x="1343025" y="5222082"/>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563FD785-57C1-4483-92AF-AA21CEB99A82}"/>
                </a:ext>
              </a:extLst>
            </p:cNvPr>
            <p:cNvCxnSpPr/>
            <p:nvPr/>
          </p:nvCxnSpPr>
          <p:spPr>
            <a:xfrm>
              <a:off x="1687522"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728727C-2DDE-42EF-AC76-EE4007FBBE24}"/>
                </a:ext>
              </a:extLst>
            </p:cNvPr>
            <p:cNvCxnSpPr/>
            <p:nvPr/>
          </p:nvCxnSpPr>
          <p:spPr>
            <a:xfrm>
              <a:off x="1726415"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B2E33774-EF77-476D-8119-BD05ECE9FC82}"/>
                </a:ext>
              </a:extLst>
            </p:cNvPr>
            <p:cNvCxnSpPr/>
            <p:nvPr/>
          </p:nvCxnSpPr>
          <p:spPr>
            <a:xfrm>
              <a:off x="1648628"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996B04D-E74C-4A0D-8A07-787F737470C1}"/>
                </a:ext>
              </a:extLst>
            </p:cNvPr>
            <p:cNvCxnSpPr/>
            <p:nvPr/>
          </p:nvCxnSpPr>
          <p:spPr>
            <a:xfrm>
              <a:off x="1609734"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198AD931-730C-4AD0-8FAF-58FA1D6E3E4A}"/>
              </a:ext>
            </a:extLst>
          </p:cNvPr>
          <p:cNvGrpSpPr/>
          <p:nvPr/>
        </p:nvGrpSpPr>
        <p:grpSpPr>
          <a:xfrm>
            <a:off x="834149" y="919377"/>
            <a:ext cx="502207" cy="693890"/>
            <a:chOff x="1293666" y="4509137"/>
            <a:chExt cx="865498" cy="1195842"/>
          </a:xfrm>
        </p:grpSpPr>
        <p:sp>
          <p:nvSpPr>
            <p:cNvPr id="43" name="Cube 42">
              <a:extLst>
                <a:ext uri="{FF2B5EF4-FFF2-40B4-BE49-F238E27FC236}">
                  <a16:creationId xmlns:a16="http://schemas.microsoft.com/office/drawing/2014/main" id="{1E431CCC-A648-4ED6-A80B-56C0F5A32D0E}"/>
                </a:ext>
              </a:extLst>
            </p:cNvPr>
            <p:cNvSpPr/>
            <p:nvPr/>
          </p:nvSpPr>
          <p:spPr>
            <a:xfrm>
              <a:off x="1293666" y="4509137"/>
              <a:ext cx="865498" cy="1195842"/>
            </a:xfrm>
            <a:prstGeom prst="cube">
              <a:avLst>
                <a:gd name="adj" fmla="val 42054"/>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5186CF22-5F55-4DB8-AB60-1FCB4AEB1B7B}"/>
                </a:ext>
              </a:extLst>
            </p:cNvPr>
            <p:cNvSpPr/>
            <p:nvPr/>
          </p:nvSpPr>
          <p:spPr>
            <a:xfrm>
              <a:off x="1343025" y="5000626"/>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A61A441-5826-41D0-9B82-CDE35D3F7011}"/>
                </a:ext>
              </a:extLst>
            </p:cNvPr>
            <p:cNvSpPr/>
            <p:nvPr/>
          </p:nvSpPr>
          <p:spPr>
            <a:xfrm>
              <a:off x="1343025" y="5222082"/>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33F641EE-EE62-4F0E-AD9C-E6FFFE6BCA44}"/>
                </a:ext>
              </a:extLst>
            </p:cNvPr>
            <p:cNvCxnSpPr/>
            <p:nvPr/>
          </p:nvCxnSpPr>
          <p:spPr>
            <a:xfrm>
              <a:off x="1687522"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24F0551-E741-47D9-BC63-CF540FCC2D54}"/>
                </a:ext>
              </a:extLst>
            </p:cNvPr>
            <p:cNvCxnSpPr/>
            <p:nvPr/>
          </p:nvCxnSpPr>
          <p:spPr>
            <a:xfrm>
              <a:off x="1726415"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AB5DBE6-E7BB-48CF-96AC-BBA559FC7DD5}"/>
                </a:ext>
              </a:extLst>
            </p:cNvPr>
            <p:cNvCxnSpPr/>
            <p:nvPr/>
          </p:nvCxnSpPr>
          <p:spPr>
            <a:xfrm>
              <a:off x="1648628"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D3275F9-88C6-4926-8265-6F3BA65300D0}"/>
                </a:ext>
              </a:extLst>
            </p:cNvPr>
            <p:cNvCxnSpPr/>
            <p:nvPr/>
          </p:nvCxnSpPr>
          <p:spPr>
            <a:xfrm>
              <a:off x="1609734"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8AF5D6AF-EE41-4038-AD1A-29DA24660FE1}"/>
              </a:ext>
            </a:extLst>
          </p:cNvPr>
          <p:cNvGrpSpPr/>
          <p:nvPr/>
        </p:nvGrpSpPr>
        <p:grpSpPr>
          <a:xfrm>
            <a:off x="1291773" y="919377"/>
            <a:ext cx="502207" cy="693890"/>
            <a:chOff x="1293666" y="4509137"/>
            <a:chExt cx="865498" cy="1195842"/>
          </a:xfrm>
        </p:grpSpPr>
        <p:sp>
          <p:nvSpPr>
            <p:cNvPr id="51" name="Cube 50">
              <a:extLst>
                <a:ext uri="{FF2B5EF4-FFF2-40B4-BE49-F238E27FC236}">
                  <a16:creationId xmlns:a16="http://schemas.microsoft.com/office/drawing/2014/main" id="{E39A482B-9161-45C9-952D-1C92452024FF}"/>
                </a:ext>
              </a:extLst>
            </p:cNvPr>
            <p:cNvSpPr/>
            <p:nvPr/>
          </p:nvSpPr>
          <p:spPr>
            <a:xfrm>
              <a:off x="1293666" y="4509137"/>
              <a:ext cx="865498" cy="1195842"/>
            </a:xfrm>
            <a:prstGeom prst="cube">
              <a:avLst>
                <a:gd name="adj" fmla="val 42054"/>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13E76DCF-70BF-44D8-86EF-E019D3227155}"/>
                </a:ext>
              </a:extLst>
            </p:cNvPr>
            <p:cNvSpPr/>
            <p:nvPr/>
          </p:nvSpPr>
          <p:spPr>
            <a:xfrm>
              <a:off x="1343025" y="5000626"/>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453FF3CB-3C16-4F83-BB02-48717DC5E06D}"/>
                </a:ext>
              </a:extLst>
            </p:cNvPr>
            <p:cNvSpPr/>
            <p:nvPr/>
          </p:nvSpPr>
          <p:spPr>
            <a:xfrm>
              <a:off x="1343025" y="5222082"/>
              <a:ext cx="157162" cy="157162"/>
            </a:xfrm>
            <a:prstGeom prst="ellipse">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a:extLst>
                <a:ext uri="{FF2B5EF4-FFF2-40B4-BE49-F238E27FC236}">
                  <a16:creationId xmlns:a16="http://schemas.microsoft.com/office/drawing/2014/main" id="{1BDA6EDC-494B-467E-B015-076C10A14C4E}"/>
                </a:ext>
              </a:extLst>
            </p:cNvPr>
            <p:cNvCxnSpPr/>
            <p:nvPr/>
          </p:nvCxnSpPr>
          <p:spPr>
            <a:xfrm>
              <a:off x="1687522"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22DB238-D633-4C42-94C2-EFA19C2D90D6}"/>
                </a:ext>
              </a:extLst>
            </p:cNvPr>
            <p:cNvCxnSpPr/>
            <p:nvPr/>
          </p:nvCxnSpPr>
          <p:spPr>
            <a:xfrm>
              <a:off x="1726415"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1B892EB-7A75-4DA4-800B-035C7AB264E2}"/>
                </a:ext>
              </a:extLst>
            </p:cNvPr>
            <p:cNvCxnSpPr/>
            <p:nvPr/>
          </p:nvCxnSpPr>
          <p:spPr>
            <a:xfrm>
              <a:off x="1648628"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819F13D7-3CA5-455D-980E-45BFDC1C29D7}"/>
                </a:ext>
              </a:extLst>
            </p:cNvPr>
            <p:cNvCxnSpPr/>
            <p:nvPr/>
          </p:nvCxnSpPr>
          <p:spPr>
            <a:xfrm>
              <a:off x="1609734" y="5079207"/>
              <a:ext cx="0" cy="5262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61" name="Picture 60" descr="Shape&#10;&#10;Description automatically generated with low confidence">
            <a:extLst>
              <a:ext uri="{FF2B5EF4-FFF2-40B4-BE49-F238E27FC236}">
                <a16:creationId xmlns:a16="http://schemas.microsoft.com/office/drawing/2014/main" id="{25BA3EDA-3322-4840-AFEF-9922CA654CF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2809" y="465501"/>
            <a:ext cx="374211" cy="374211"/>
          </a:xfrm>
          <a:prstGeom prst="rect">
            <a:avLst/>
          </a:prstGeom>
        </p:spPr>
      </p:pic>
      <p:pic>
        <p:nvPicPr>
          <p:cNvPr id="68" name="Picture 67" descr="Icon&#10;&#10;Description automatically generated">
            <a:extLst>
              <a:ext uri="{FF2B5EF4-FFF2-40B4-BE49-F238E27FC236}">
                <a16:creationId xmlns:a16="http://schemas.microsoft.com/office/drawing/2014/main" id="{165D4DCC-3FCB-4EA2-9B9F-C63DCC0C74D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4897" y="5668001"/>
            <a:ext cx="803326" cy="305870"/>
          </a:xfrm>
          <a:prstGeom prst="rect">
            <a:avLst/>
          </a:prstGeom>
        </p:spPr>
      </p:pic>
      <p:pic>
        <p:nvPicPr>
          <p:cNvPr id="69" name="Picture 68" descr="A picture containing text, clipart&#10;&#10;Description automatically generated">
            <a:extLst>
              <a:ext uri="{FF2B5EF4-FFF2-40B4-BE49-F238E27FC236}">
                <a16:creationId xmlns:a16="http://schemas.microsoft.com/office/drawing/2014/main" id="{CA97BE22-EEA4-499A-AE86-026EF7B05F0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26738" y="5827952"/>
            <a:ext cx="803326" cy="305870"/>
          </a:xfrm>
          <a:prstGeom prst="rect">
            <a:avLst/>
          </a:prstGeom>
        </p:spPr>
      </p:pic>
      <p:pic>
        <p:nvPicPr>
          <p:cNvPr id="70" name="Picture 69" descr="Icon&#10;&#10;Description automatically generated">
            <a:extLst>
              <a:ext uri="{FF2B5EF4-FFF2-40B4-BE49-F238E27FC236}">
                <a16:creationId xmlns:a16="http://schemas.microsoft.com/office/drawing/2014/main" id="{757F36B6-F911-45FB-B871-A4A5CFDCCFA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97376" y="5160977"/>
            <a:ext cx="803326" cy="305870"/>
          </a:xfrm>
          <a:prstGeom prst="rect">
            <a:avLst/>
          </a:prstGeom>
        </p:spPr>
      </p:pic>
      <p:pic>
        <p:nvPicPr>
          <p:cNvPr id="71" name="Picture 70" descr="A picture containing text, clipart&#10;&#10;Description automatically generated">
            <a:extLst>
              <a:ext uri="{FF2B5EF4-FFF2-40B4-BE49-F238E27FC236}">
                <a16:creationId xmlns:a16="http://schemas.microsoft.com/office/drawing/2014/main" id="{5041E797-9903-4489-A734-E47CE190FC8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09217" y="5320928"/>
            <a:ext cx="803326" cy="305870"/>
          </a:xfrm>
          <a:prstGeom prst="rect">
            <a:avLst/>
          </a:prstGeom>
        </p:spPr>
      </p:pic>
      <p:grpSp>
        <p:nvGrpSpPr>
          <p:cNvPr id="72" name="Google Shape;316;p35">
            <a:extLst>
              <a:ext uri="{FF2B5EF4-FFF2-40B4-BE49-F238E27FC236}">
                <a16:creationId xmlns:a16="http://schemas.microsoft.com/office/drawing/2014/main" id="{28C9166F-77E0-4DB3-B838-B972F7C8A946}"/>
              </a:ext>
            </a:extLst>
          </p:cNvPr>
          <p:cNvGrpSpPr/>
          <p:nvPr/>
        </p:nvGrpSpPr>
        <p:grpSpPr>
          <a:xfrm>
            <a:off x="3881477" y="2963268"/>
            <a:ext cx="353465" cy="525541"/>
            <a:chOff x="4241975" y="2442375"/>
            <a:chExt cx="717300" cy="1066500"/>
          </a:xfrm>
        </p:grpSpPr>
        <p:sp>
          <p:nvSpPr>
            <p:cNvPr id="73" name="Google Shape;313;p35">
              <a:extLst>
                <a:ext uri="{FF2B5EF4-FFF2-40B4-BE49-F238E27FC236}">
                  <a16:creationId xmlns:a16="http://schemas.microsoft.com/office/drawing/2014/main" id="{C6278A6D-F06A-42F6-815E-953F98C349B8}"/>
                </a:ext>
              </a:extLst>
            </p:cNvPr>
            <p:cNvSpPr/>
            <p:nvPr/>
          </p:nvSpPr>
          <p:spPr>
            <a:xfrm>
              <a:off x="4241975" y="2442375"/>
              <a:ext cx="717300" cy="1066500"/>
            </a:xfrm>
            <a:prstGeom prst="snip1Rect">
              <a:avLst>
                <a:gd name="adj" fmla="val 33800"/>
              </a:avLst>
            </a:prstGeom>
            <a:solidFill>
              <a:srgbClr val="F4CCCC"/>
            </a:solidFill>
            <a:ln w="28575"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Consolas"/>
                <a:ea typeface="Consolas"/>
                <a:cs typeface="Consolas"/>
                <a:sym typeface="Consolas"/>
              </a:endParaRPr>
            </a:p>
          </p:txBody>
        </p:sp>
        <p:pic>
          <p:nvPicPr>
            <p:cNvPr id="74" name="Google Shape;317;p35">
              <a:extLst>
                <a:ext uri="{FF2B5EF4-FFF2-40B4-BE49-F238E27FC236}">
                  <a16:creationId xmlns:a16="http://schemas.microsoft.com/office/drawing/2014/main" id="{1D634824-249A-40B1-AEE7-A11D98B4AF5A}"/>
                </a:ext>
              </a:extLst>
            </p:cNvPr>
            <p:cNvPicPr preferRelativeResize="0"/>
            <p:nvPr/>
          </p:nvPicPr>
          <p:blipFill>
            <a:blip r:embed="rId10">
              <a:alphaModFix/>
            </a:blip>
            <a:stretch>
              <a:fillRect/>
            </a:stretch>
          </p:blipFill>
          <p:spPr>
            <a:xfrm>
              <a:off x="4395422" y="2749262"/>
              <a:ext cx="410504" cy="572698"/>
            </a:xfrm>
            <a:prstGeom prst="rect">
              <a:avLst/>
            </a:prstGeom>
            <a:noFill/>
            <a:ln>
              <a:noFill/>
            </a:ln>
          </p:spPr>
        </p:pic>
      </p:grpSp>
      <p:grpSp>
        <p:nvGrpSpPr>
          <p:cNvPr id="75" name="Google Shape;316;p35">
            <a:extLst>
              <a:ext uri="{FF2B5EF4-FFF2-40B4-BE49-F238E27FC236}">
                <a16:creationId xmlns:a16="http://schemas.microsoft.com/office/drawing/2014/main" id="{42C4839D-C745-46F0-BCA0-39F3E88E81EE}"/>
              </a:ext>
            </a:extLst>
          </p:cNvPr>
          <p:cNvGrpSpPr/>
          <p:nvPr/>
        </p:nvGrpSpPr>
        <p:grpSpPr>
          <a:xfrm>
            <a:off x="4418780" y="3060035"/>
            <a:ext cx="353465" cy="525541"/>
            <a:chOff x="4241975" y="2442375"/>
            <a:chExt cx="717300" cy="1066500"/>
          </a:xfrm>
        </p:grpSpPr>
        <p:sp>
          <p:nvSpPr>
            <p:cNvPr id="76" name="Google Shape;313;p35">
              <a:extLst>
                <a:ext uri="{FF2B5EF4-FFF2-40B4-BE49-F238E27FC236}">
                  <a16:creationId xmlns:a16="http://schemas.microsoft.com/office/drawing/2014/main" id="{D4C7373E-40ED-491F-B2ED-75FDB6C32DEE}"/>
                </a:ext>
              </a:extLst>
            </p:cNvPr>
            <p:cNvSpPr/>
            <p:nvPr/>
          </p:nvSpPr>
          <p:spPr>
            <a:xfrm>
              <a:off x="4241975" y="2442375"/>
              <a:ext cx="717300" cy="1066500"/>
            </a:xfrm>
            <a:prstGeom prst="snip1Rect">
              <a:avLst>
                <a:gd name="adj" fmla="val 33800"/>
              </a:avLst>
            </a:prstGeom>
            <a:solidFill>
              <a:srgbClr val="F4CCCC"/>
            </a:solidFill>
            <a:ln w="28575"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Consolas"/>
                <a:ea typeface="Consolas"/>
                <a:cs typeface="Consolas"/>
                <a:sym typeface="Consolas"/>
              </a:endParaRPr>
            </a:p>
          </p:txBody>
        </p:sp>
        <p:pic>
          <p:nvPicPr>
            <p:cNvPr id="77" name="Google Shape;317;p35">
              <a:extLst>
                <a:ext uri="{FF2B5EF4-FFF2-40B4-BE49-F238E27FC236}">
                  <a16:creationId xmlns:a16="http://schemas.microsoft.com/office/drawing/2014/main" id="{88AD5234-061B-4D0F-B6D2-DFF53993919B}"/>
                </a:ext>
              </a:extLst>
            </p:cNvPr>
            <p:cNvPicPr preferRelativeResize="0"/>
            <p:nvPr/>
          </p:nvPicPr>
          <p:blipFill>
            <a:blip r:embed="rId10">
              <a:alphaModFix/>
            </a:blip>
            <a:stretch>
              <a:fillRect/>
            </a:stretch>
          </p:blipFill>
          <p:spPr>
            <a:xfrm>
              <a:off x="4395422" y="2749262"/>
              <a:ext cx="410504" cy="572698"/>
            </a:xfrm>
            <a:prstGeom prst="rect">
              <a:avLst/>
            </a:prstGeom>
            <a:noFill/>
            <a:ln>
              <a:noFill/>
            </a:ln>
          </p:spPr>
        </p:pic>
      </p:grpSp>
      <p:grpSp>
        <p:nvGrpSpPr>
          <p:cNvPr id="78" name="Google Shape;316;p35">
            <a:extLst>
              <a:ext uri="{FF2B5EF4-FFF2-40B4-BE49-F238E27FC236}">
                <a16:creationId xmlns:a16="http://schemas.microsoft.com/office/drawing/2014/main" id="{9733C5F0-3F5F-4949-B66B-C46A2666C56B}"/>
              </a:ext>
            </a:extLst>
          </p:cNvPr>
          <p:cNvGrpSpPr/>
          <p:nvPr/>
        </p:nvGrpSpPr>
        <p:grpSpPr>
          <a:xfrm>
            <a:off x="4920799" y="2979866"/>
            <a:ext cx="353465" cy="525541"/>
            <a:chOff x="4241975" y="2442375"/>
            <a:chExt cx="717300" cy="1066500"/>
          </a:xfrm>
        </p:grpSpPr>
        <p:sp>
          <p:nvSpPr>
            <p:cNvPr id="79" name="Google Shape;313;p35">
              <a:extLst>
                <a:ext uri="{FF2B5EF4-FFF2-40B4-BE49-F238E27FC236}">
                  <a16:creationId xmlns:a16="http://schemas.microsoft.com/office/drawing/2014/main" id="{00A84537-87F5-446F-923E-05F95C60465D}"/>
                </a:ext>
              </a:extLst>
            </p:cNvPr>
            <p:cNvSpPr/>
            <p:nvPr/>
          </p:nvSpPr>
          <p:spPr>
            <a:xfrm>
              <a:off x="4241975" y="2442375"/>
              <a:ext cx="717300" cy="1066500"/>
            </a:xfrm>
            <a:prstGeom prst="snip1Rect">
              <a:avLst>
                <a:gd name="adj" fmla="val 33800"/>
              </a:avLst>
            </a:prstGeom>
            <a:solidFill>
              <a:srgbClr val="F4CCCC"/>
            </a:solidFill>
            <a:ln w="28575" cap="flat" cmpd="sng">
              <a:solidFill>
                <a:srgbClr val="FF0000"/>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Consolas"/>
                <a:ea typeface="Consolas"/>
                <a:cs typeface="Consolas"/>
                <a:sym typeface="Consolas"/>
              </a:endParaRPr>
            </a:p>
          </p:txBody>
        </p:sp>
        <p:pic>
          <p:nvPicPr>
            <p:cNvPr id="80" name="Google Shape;317;p35">
              <a:extLst>
                <a:ext uri="{FF2B5EF4-FFF2-40B4-BE49-F238E27FC236}">
                  <a16:creationId xmlns:a16="http://schemas.microsoft.com/office/drawing/2014/main" id="{8F965ED1-67BF-42CB-BA7D-AB9AD7B51037}"/>
                </a:ext>
              </a:extLst>
            </p:cNvPr>
            <p:cNvPicPr preferRelativeResize="0"/>
            <p:nvPr/>
          </p:nvPicPr>
          <p:blipFill>
            <a:blip r:embed="rId10">
              <a:alphaModFix/>
            </a:blip>
            <a:stretch>
              <a:fillRect/>
            </a:stretch>
          </p:blipFill>
          <p:spPr>
            <a:xfrm>
              <a:off x="4395422" y="2749262"/>
              <a:ext cx="410504" cy="572698"/>
            </a:xfrm>
            <a:prstGeom prst="rect">
              <a:avLst/>
            </a:prstGeom>
            <a:noFill/>
            <a:ln>
              <a:noFill/>
            </a:ln>
          </p:spPr>
        </p:pic>
      </p:grpSp>
      <p:sp>
        <p:nvSpPr>
          <p:cNvPr id="81" name="Flowchart: Internal Storage 80">
            <a:extLst>
              <a:ext uri="{FF2B5EF4-FFF2-40B4-BE49-F238E27FC236}">
                <a16:creationId xmlns:a16="http://schemas.microsoft.com/office/drawing/2014/main" id="{128C1D6C-E4D4-49B8-AF86-A75FFBA7956C}"/>
              </a:ext>
            </a:extLst>
          </p:cNvPr>
          <p:cNvSpPr/>
          <p:nvPr/>
        </p:nvSpPr>
        <p:spPr>
          <a:xfrm>
            <a:off x="5681178" y="4589530"/>
            <a:ext cx="565744" cy="445252"/>
          </a:xfrm>
          <a:prstGeom prst="flowChartInternalStorag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nvGrpSpPr>
          <p:cNvPr id="82" name="Group 81">
            <a:extLst>
              <a:ext uri="{FF2B5EF4-FFF2-40B4-BE49-F238E27FC236}">
                <a16:creationId xmlns:a16="http://schemas.microsoft.com/office/drawing/2014/main" id="{9D751063-FA89-49FD-93E1-D0D8C35F676A}"/>
              </a:ext>
            </a:extLst>
          </p:cNvPr>
          <p:cNvGrpSpPr/>
          <p:nvPr/>
        </p:nvGrpSpPr>
        <p:grpSpPr>
          <a:xfrm>
            <a:off x="1025379" y="197474"/>
            <a:ext cx="772458" cy="674054"/>
            <a:chOff x="4671311" y="472728"/>
            <a:chExt cx="3524684" cy="3075671"/>
          </a:xfrm>
          <a:solidFill>
            <a:schemeClr val="accent5">
              <a:lumMod val="20000"/>
              <a:lumOff val="80000"/>
            </a:schemeClr>
          </a:solidFill>
        </p:grpSpPr>
        <p:sp>
          <p:nvSpPr>
            <p:cNvPr id="83" name="Oval 82">
              <a:extLst>
                <a:ext uri="{FF2B5EF4-FFF2-40B4-BE49-F238E27FC236}">
                  <a16:creationId xmlns:a16="http://schemas.microsoft.com/office/drawing/2014/main" id="{1FCD1C02-3981-4D61-A7DB-E0778E634195}"/>
                </a:ext>
              </a:extLst>
            </p:cNvPr>
            <p:cNvSpPr/>
            <p:nvPr/>
          </p:nvSpPr>
          <p:spPr>
            <a:xfrm>
              <a:off x="4671311" y="943919"/>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id="{D71F4E60-70D2-4D2A-A95F-C20518E1D54B}"/>
                </a:ext>
              </a:extLst>
            </p:cNvPr>
            <p:cNvSpPr/>
            <p:nvPr/>
          </p:nvSpPr>
          <p:spPr>
            <a:xfrm>
              <a:off x="4671311" y="2822135"/>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7731B4-CA5A-49B5-AAEB-EA63C3385FBF}"/>
                </a:ext>
              </a:extLst>
            </p:cNvPr>
            <p:cNvSpPr/>
            <p:nvPr/>
          </p:nvSpPr>
          <p:spPr>
            <a:xfrm>
              <a:off x="5732194" y="472728"/>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CD3EEDDB-F2F4-4E5B-827E-D9C6D973C495}"/>
                </a:ext>
              </a:extLst>
            </p:cNvPr>
            <p:cNvSpPr/>
            <p:nvPr/>
          </p:nvSpPr>
          <p:spPr>
            <a:xfrm>
              <a:off x="5732194" y="1415112"/>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32A28E7D-9A61-4954-9F0C-2FE14C615DF6}"/>
                </a:ext>
              </a:extLst>
            </p:cNvPr>
            <p:cNvSpPr/>
            <p:nvPr/>
          </p:nvSpPr>
          <p:spPr>
            <a:xfrm>
              <a:off x="5732194" y="2350942"/>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79FB1B69-C88F-4A51-8B35-67955A83B023}"/>
                </a:ext>
              </a:extLst>
            </p:cNvPr>
            <p:cNvSpPr/>
            <p:nvPr/>
          </p:nvSpPr>
          <p:spPr>
            <a:xfrm>
              <a:off x="5732194" y="3293326"/>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A054E0B7-C028-4B40-A4AE-EB34457DAA13}"/>
                </a:ext>
              </a:extLst>
            </p:cNvPr>
            <p:cNvSpPr/>
            <p:nvPr/>
          </p:nvSpPr>
          <p:spPr>
            <a:xfrm>
              <a:off x="6880038" y="472728"/>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B8476ED4-AA4F-4191-A76A-CB285DF22E20}"/>
                </a:ext>
              </a:extLst>
            </p:cNvPr>
            <p:cNvSpPr/>
            <p:nvPr/>
          </p:nvSpPr>
          <p:spPr>
            <a:xfrm>
              <a:off x="6880038" y="1415112"/>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34AF0F0A-DA4F-4EB7-9611-5F10DFD53B36}"/>
                </a:ext>
              </a:extLst>
            </p:cNvPr>
            <p:cNvSpPr/>
            <p:nvPr/>
          </p:nvSpPr>
          <p:spPr>
            <a:xfrm>
              <a:off x="6880038" y="2350942"/>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1D654A54-813F-40B0-B7A9-1E600874AABF}"/>
                </a:ext>
              </a:extLst>
            </p:cNvPr>
            <p:cNvSpPr/>
            <p:nvPr/>
          </p:nvSpPr>
          <p:spPr>
            <a:xfrm>
              <a:off x="6880038" y="3293326"/>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155E773B-5056-4B6E-8E51-7F06BFC5A8E6}"/>
                </a:ext>
              </a:extLst>
            </p:cNvPr>
            <p:cNvSpPr/>
            <p:nvPr/>
          </p:nvSpPr>
          <p:spPr>
            <a:xfrm>
              <a:off x="7940922" y="1883026"/>
              <a:ext cx="255073" cy="255073"/>
            </a:xfrm>
            <a:prstGeom prst="ellipse">
              <a:avLst/>
            </a:prstGeom>
            <a:grp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93">
              <a:extLst>
                <a:ext uri="{FF2B5EF4-FFF2-40B4-BE49-F238E27FC236}">
                  <a16:creationId xmlns:a16="http://schemas.microsoft.com/office/drawing/2014/main" id="{3FA281A7-3204-4B91-B730-328C039E5675}"/>
                </a:ext>
              </a:extLst>
            </p:cNvPr>
            <p:cNvCxnSpPr>
              <a:stCxn id="83" idx="6"/>
              <a:endCxn id="85" idx="2"/>
            </p:cNvCxnSpPr>
            <p:nvPr/>
          </p:nvCxnSpPr>
          <p:spPr>
            <a:xfrm flipV="1">
              <a:off x="4926383" y="600264"/>
              <a:ext cx="805811" cy="471191"/>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2283F929-6199-4C3B-90D1-877726CFBF14}"/>
                </a:ext>
              </a:extLst>
            </p:cNvPr>
            <p:cNvCxnSpPr>
              <a:stCxn id="83" idx="6"/>
              <a:endCxn id="86" idx="2"/>
            </p:cNvCxnSpPr>
            <p:nvPr/>
          </p:nvCxnSpPr>
          <p:spPr>
            <a:xfrm>
              <a:off x="4926383" y="1071455"/>
              <a:ext cx="805811" cy="471193"/>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9A07408-D15A-4E75-996A-7CA4A3E95C09}"/>
                </a:ext>
              </a:extLst>
            </p:cNvPr>
            <p:cNvCxnSpPr>
              <a:stCxn id="84" idx="6"/>
              <a:endCxn id="87" idx="2"/>
            </p:cNvCxnSpPr>
            <p:nvPr/>
          </p:nvCxnSpPr>
          <p:spPr>
            <a:xfrm flipV="1">
              <a:off x="4926383" y="2478478"/>
              <a:ext cx="805811" cy="471193"/>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8BE8B47-2EF6-4E0F-A735-1687BA7E77B1}"/>
                </a:ext>
              </a:extLst>
            </p:cNvPr>
            <p:cNvCxnSpPr>
              <a:stCxn id="84" idx="6"/>
              <a:endCxn id="88" idx="2"/>
            </p:cNvCxnSpPr>
            <p:nvPr/>
          </p:nvCxnSpPr>
          <p:spPr>
            <a:xfrm>
              <a:off x="4926383" y="2949672"/>
              <a:ext cx="805811" cy="471191"/>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A97ECC42-EEF1-435A-AD43-C37AA4C08E4C}"/>
                </a:ext>
              </a:extLst>
            </p:cNvPr>
            <p:cNvCxnSpPr>
              <a:stCxn id="85" idx="6"/>
              <a:endCxn id="89" idx="2"/>
            </p:cNvCxnSpPr>
            <p:nvPr/>
          </p:nvCxnSpPr>
          <p:spPr>
            <a:xfrm>
              <a:off x="5987267" y="600264"/>
              <a:ext cx="892771" cy="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32411172-6512-468F-8FC1-7AA0B493D58F}"/>
                </a:ext>
              </a:extLst>
            </p:cNvPr>
            <p:cNvCxnSpPr>
              <a:stCxn id="85" idx="6"/>
              <a:endCxn id="90" idx="2"/>
            </p:cNvCxnSpPr>
            <p:nvPr/>
          </p:nvCxnSpPr>
          <p:spPr>
            <a:xfrm>
              <a:off x="5987267" y="600264"/>
              <a:ext cx="892771" cy="94238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3451E968-9A49-4963-AF1D-56790E523BD9}"/>
                </a:ext>
              </a:extLst>
            </p:cNvPr>
            <p:cNvCxnSpPr>
              <a:stCxn id="85" idx="6"/>
              <a:endCxn id="91" idx="2"/>
            </p:cNvCxnSpPr>
            <p:nvPr/>
          </p:nvCxnSpPr>
          <p:spPr>
            <a:xfrm>
              <a:off x="5987267" y="600264"/>
              <a:ext cx="892771" cy="187821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8BA75A33-E9F3-4006-A9A9-A7C088CAF4CE}"/>
                </a:ext>
              </a:extLst>
            </p:cNvPr>
            <p:cNvCxnSpPr>
              <a:stCxn id="85" idx="6"/>
              <a:endCxn id="92" idx="2"/>
            </p:cNvCxnSpPr>
            <p:nvPr/>
          </p:nvCxnSpPr>
          <p:spPr>
            <a:xfrm>
              <a:off x="5987267" y="600264"/>
              <a:ext cx="892771" cy="2820598"/>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26BAC4B-71BC-46D5-91C3-301BC9F40F94}"/>
                </a:ext>
              </a:extLst>
            </p:cNvPr>
            <p:cNvCxnSpPr>
              <a:stCxn id="86" idx="6"/>
              <a:endCxn id="89" idx="2"/>
            </p:cNvCxnSpPr>
            <p:nvPr/>
          </p:nvCxnSpPr>
          <p:spPr>
            <a:xfrm flipV="1">
              <a:off x="5987267" y="600264"/>
              <a:ext cx="892771" cy="94238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9762E3BE-5AEE-4BBB-8551-A185E72E6CBE}"/>
                </a:ext>
              </a:extLst>
            </p:cNvPr>
            <p:cNvCxnSpPr>
              <a:stCxn id="86" idx="6"/>
              <a:endCxn id="90" idx="2"/>
            </p:cNvCxnSpPr>
            <p:nvPr/>
          </p:nvCxnSpPr>
          <p:spPr>
            <a:xfrm>
              <a:off x="5987267" y="1542648"/>
              <a:ext cx="892771" cy="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6663834-97B5-4E42-A2B7-D96B2C961EEB}"/>
                </a:ext>
              </a:extLst>
            </p:cNvPr>
            <p:cNvCxnSpPr>
              <a:stCxn id="86" idx="6"/>
              <a:endCxn id="91" idx="2"/>
            </p:cNvCxnSpPr>
            <p:nvPr/>
          </p:nvCxnSpPr>
          <p:spPr>
            <a:xfrm>
              <a:off x="5987267" y="1542648"/>
              <a:ext cx="892771" cy="93583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A96694E3-846D-428B-B15D-450DFFDC099A}"/>
                </a:ext>
              </a:extLst>
            </p:cNvPr>
            <p:cNvCxnSpPr>
              <a:stCxn id="86" idx="6"/>
              <a:endCxn id="92" idx="2"/>
            </p:cNvCxnSpPr>
            <p:nvPr/>
          </p:nvCxnSpPr>
          <p:spPr>
            <a:xfrm>
              <a:off x="5987267" y="1542648"/>
              <a:ext cx="892771" cy="187821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65433BD7-C57C-4700-9D48-F0C2161D3546}"/>
                </a:ext>
              </a:extLst>
            </p:cNvPr>
            <p:cNvCxnSpPr>
              <a:stCxn id="83" idx="6"/>
              <a:endCxn id="87" idx="2"/>
            </p:cNvCxnSpPr>
            <p:nvPr/>
          </p:nvCxnSpPr>
          <p:spPr>
            <a:xfrm>
              <a:off x="4926383" y="1071455"/>
              <a:ext cx="805811" cy="140702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C342D3E-C381-4A7F-BA0B-39C4150C7A80}"/>
                </a:ext>
              </a:extLst>
            </p:cNvPr>
            <p:cNvCxnSpPr>
              <a:stCxn id="84" idx="6"/>
              <a:endCxn id="86" idx="2"/>
            </p:cNvCxnSpPr>
            <p:nvPr/>
          </p:nvCxnSpPr>
          <p:spPr>
            <a:xfrm flipV="1">
              <a:off x="4926383" y="1542648"/>
              <a:ext cx="805811" cy="140702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66FB4B41-0092-4D82-820F-BF40ABF8609B}"/>
                </a:ext>
              </a:extLst>
            </p:cNvPr>
            <p:cNvCxnSpPr>
              <a:stCxn id="87" idx="6"/>
              <a:endCxn id="89" idx="2"/>
            </p:cNvCxnSpPr>
            <p:nvPr/>
          </p:nvCxnSpPr>
          <p:spPr>
            <a:xfrm flipV="1">
              <a:off x="5987267" y="600264"/>
              <a:ext cx="892771" cy="187821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5E02CD67-521F-4402-9850-6C9DF132F1C5}"/>
                </a:ext>
              </a:extLst>
            </p:cNvPr>
            <p:cNvCxnSpPr>
              <a:stCxn id="87" idx="6"/>
              <a:endCxn id="90" idx="2"/>
            </p:cNvCxnSpPr>
            <p:nvPr/>
          </p:nvCxnSpPr>
          <p:spPr>
            <a:xfrm flipV="1">
              <a:off x="5987267" y="1542648"/>
              <a:ext cx="892771" cy="93583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F8B9E53D-86E6-422B-B9EC-48260E514CFF}"/>
                </a:ext>
              </a:extLst>
            </p:cNvPr>
            <p:cNvCxnSpPr>
              <a:stCxn id="87" idx="6"/>
              <a:endCxn id="91" idx="2"/>
            </p:cNvCxnSpPr>
            <p:nvPr/>
          </p:nvCxnSpPr>
          <p:spPr>
            <a:xfrm>
              <a:off x="5987267" y="2478478"/>
              <a:ext cx="892771" cy="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B8D4A4CE-B69E-4978-B3EF-7D28830B0D81}"/>
                </a:ext>
              </a:extLst>
            </p:cNvPr>
            <p:cNvCxnSpPr>
              <a:stCxn id="87" idx="6"/>
              <a:endCxn id="92" idx="2"/>
            </p:cNvCxnSpPr>
            <p:nvPr/>
          </p:nvCxnSpPr>
          <p:spPr>
            <a:xfrm>
              <a:off x="5987267" y="2478478"/>
              <a:ext cx="892771" cy="94238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96AEE5CF-FD6D-44F5-84DD-895D9C4CA468}"/>
                </a:ext>
              </a:extLst>
            </p:cNvPr>
            <p:cNvCxnSpPr>
              <a:stCxn id="88" idx="6"/>
              <a:endCxn id="89" idx="2"/>
            </p:cNvCxnSpPr>
            <p:nvPr/>
          </p:nvCxnSpPr>
          <p:spPr>
            <a:xfrm flipV="1">
              <a:off x="5987267" y="600264"/>
              <a:ext cx="892771" cy="2820598"/>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EA20D635-B965-456C-B873-DFF6727204CE}"/>
                </a:ext>
              </a:extLst>
            </p:cNvPr>
            <p:cNvCxnSpPr>
              <a:stCxn id="88" idx="6"/>
              <a:endCxn id="90" idx="2"/>
            </p:cNvCxnSpPr>
            <p:nvPr/>
          </p:nvCxnSpPr>
          <p:spPr>
            <a:xfrm flipV="1">
              <a:off x="5987267" y="1542648"/>
              <a:ext cx="892771" cy="187821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5CCF7FB-E7FF-4788-9276-92B364EF1458}"/>
                </a:ext>
              </a:extLst>
            </p:cNvPr>
            <p:cNvCxnSpPr>
              <a:stCxn id="88" idx="6"/>
              <a:endCxn id="91" idx="2"/>
            </p:cNvCxnSpPr>
            <p:nvPr/>
          </p:nvCxnSpPr>
          <p:spPr>
            <a:xfrm flipV="1">
              <a:off x="5987267" y="2478478"/>
              <a:ext cx="892771" cy="94238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E0A0FE79-1387-4ACA-B468-A6BDF3CC3F0D}"/>
                </a:ext>
              </a:extLst>
            </p:cNvPr>
            <p:cNvCxnSpPr>
              <a:stCxn id="88" idx="6"/>
              <a:endCxn id="92" idx="2"/>
            </p:cNvCxnSpPr>
            <p:nvPr/>
          </p:nvCxnSpPr>
          <p:spPr>
            <a:xfrm>
              <a:off x="5987267" y="3420862"/>
              <a:ext cx="892771" cy="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14C071F6-1167-4EBD-BE0D-4676A05AA1D6}"/>
                </a:ext>
              </a:extLst>
            </p:cNvPr>
            <p:cNvCxnSpPr>
              <a:stCxn id="89" idx="6"/>
              <a:endCxn id="93" idx="2"/>
            </p:cNvCxnSpPr>
            <p:nvPr/>
          </p:nvCxnSpPr>
          <p:spPr>
            <a:xfrm>
              <a:off x="7135111" y="600264"/>
              <a:ext cx="805811" cy="1410298"/>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C206A1EF-77B4-4967-8101-C060A85E28E6}"/>
                </a:ext>
              </a:extLst>
            </p:cNvPr>
            <p:cNvCxnSpPr>
              <a:cxnSpLocks/>
              <a:stCxn id="90" idx="6"/>
              <a:endCxn id="93" idx="2"/>
            </p:cNvCxnSpPr>
            <p:nvPr/>
          </p:nvCxnSpPr>
          <p:spPr>
            <a:xfrm>
              <a:off x="7135111" y="1542648"/>
              <a:ext cx="805811" cy="467914"/>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7CF1840B-86CB-40B9-9A66-F13D2B36D48E}"/>
                </a:ext>
              </a:extLst>
            </p:cNvPr>
            <p:cNvCxnSpPr>
              <a:stCxn id="91" idx="6"/>
              <a:endCxn id="93" idx="2"/>
            </p:cNvCxnSpPr>
            <p:nvPr/>
          </p:nvCxnSpPr>
          <p:spPr>
            <a:xfrm flipV="1">
              <a:off x="7135111" y="2010562"/>
              <a:ext cx="805811" cy="467916"/>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C656D4F2-B846-499E-AF20-1E81E27453DA}"/>
                </a:ext>
              </a:extLst>
            </p:cNvPr>
            <p:cNvCxnSpPr>
              <a:stCxn id="92" idx="6"/>
              <a:endCxn id="93" idx="2"/>
            </p:cNvCxnSpPr>
            <p:nvPr/>
          </p:nvCxnSpPr>
          <p:spPr>
            <a:xfrm flipV="1">
              <a:off x="7135111" y="2010562"/>
              <a:ext cx="805811" cy="1410300"/>
            </a:xfrm>
            <a:prstGeom prst="line">
              <a:avLst/>
            </a:prstGeom>
            <a:grpFill/>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grpSp>
      <p:pic>
        <p:nvPicPr>
          <p:cNvPr id="120" name="Content Placeholder 5" descr="Chart, scatter chart&#10;&#10;Description automatically generated">
            <a:extLst>
              <a:ext uri="{FF2B5EF4-FFF2-40B4-BE49-F238E27FC236}">
                <a16:creationId xmlns:a16="http://schemas.microsoft.com/office/drawing/2014/main" id="{529EB669-76C5-4F01-A5D5-BE1E3E60F5D6}"/>
              </a:ext>
            </a:extLst>
          </p:cNvPr>
          <p:cNvPicPr>
            <a:picLocks noGrp="1" noChangeAspect="1"/>
          </p:cNvPicPr>
          <p:nvPr>
            <p:ph idx="1"/>
          </p:nvPr>
        </p:nvPicPr>
        <p:blipFill>
          <a:blip r:embed="rId11">
            <a:extLst>
              <a:ext uri="{28A0092B-C50C-407E-A947-70E740481C1C}">
                <a14:useLocalDpi xmlns:a14="http://schemas.microsoft.com/office/drawing/2010/main" val="0"/>
              </a:ext>
            </a:extLst>
          </a:blip>
          <a:stretch>
            <a:fillRect/>
          </a:stretch>
        </p:blipFill>
        <p:spPr>
          <a:xfrm>
            <a:off x="6025143" y="4715725"/>
            <a:ext cx="593670" cy="445252"/>
          </a:xfrm>
        </p:spPr>
      </p:pic>
    </p:spTree>
    <p:extLst>
      <p:ext uri="{BB962C8B-B14F-4D97-AF65-F5344CB8AC3E}">
        <p14:creationId xmlns:p14="http://schemas.microsoft.com/office/powerpoint/2010/main" val="27330256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C1DD0-ACB9-4268-A944-66FEA059CD48}"/>
              </a:ext>
            </a:extLst>
          </p:cNvPr>
          <p:cNvSpPr>
            <a:spLocks noGrp="1"/>
          </p:cNvSpPr>
          <p:nvPr>
            <p:ph type="title"/>
          </p:nvPr>
        </p:nvSpPr>
        <p:spPr/>
        <p:txBody>
          <a:bodyPr>
            <a:normAutofit fontScale="90000"/>
          </a:bodyPr>
          <a:lstStyle/>
          <a:p>
            <a:r>
              <a:rPr lang="en-US" dirty="0"/>
              <a:t>Fair Use Indicator</a:t>
            </a:r>
            <a:br>
              <a:rPr lang="en-US" dirty="0"/>
            </a:br>
            <a:r>
              <a:rPr lang="en-US" sz="3600" dirty="0"/>
              <a:t>(If you want to copy my slides for personal use)</a:t>
            </a:r>
            <a:endParaRPr lang="en-US" dirty="0"/>
          </a:p>
        </p:txBody>
      </p:sp>
      <p:sp>
        <p:nvSpPr>
          <p:cNvPr id="3" name="Content Placeholder 2">
            <a:extLst>
              <a:ext uri="{FF2B5EF4-FFF2-40B4-BE49-F238E27FC236}">
                <a16:creationId xmlns:a16="http://schemas.microsoft.com/office/drawing/2014/main" id="{3E0B2DD6-2CB3-4E7A-A47B-22EDEA8CF8C9}"/>
              </a:ext>
            </a:extLst>
          </p:cNvPr>
          <p:cNvSpPr>
            <a:spLocks noGrp="1"/>
          </p:cNvSpPr>
          <p:nvPr>
            <p:ph idx="1"/>
          </p:nvPr>
        </p:nvSpPr>
        <p:spPr/>
        <p:txBody>
          <a:bodyPr>
            <a:normAutofit/>
          </a:bodyPr>
          <a:lstStyle/>
          <a:p>
            <a:r>
              <a:rPr lang="en-US" sz="2400" dirty="0"/>
              <a:t>See slide number below.</a:t>
            </a:r>
          </a:p>
          <a:p>
            <a:r>
              <a:rPr lang="en-US" sz="2400" dirty="0"/>
              <a:t>If the number is gray, you are okay. All content (text, pictures, etc.) is mine.</a:t>
            </a:r>
          </a:p>
          <a:p>
            <a:r>
              <a:rPr lang="en-US" sz="2400" dirty="0"/>
              <a:t>If the number is </a:t>
            </a:r>
            <a:r>
              <a:rPr lang="en-US" sz="2400" dirty="0">
                <a:solidFill>
                  <a:srgbClr val="0070C0"/>
                </a:solidFill>
              </a:rPr>
              <a:t>blue</a:t>
            </a:r>
            <a:r>
              <a:rPr lang="en-US" sz="2400" dirty="0"/>
              <a:t>, some content belongs to Kanazawa University. It </a:t>
            </a:r>
            <a:r>
              <a:rPr lang="en-US" sz="2400" i="1" dirty="0"/>
              <a:t>might</a:t>
            </a:r>
            <a:r>
              <a:rPr lang="en-US" sz="2400" dirty="0"/>
              <a:t> be okay for personal use.</a:t>
            </a:r>
          </a:p>
          <a:p>
            <a:r>
              <a:rPr lang="en-US" sz="2400" dirty="0"/>
              <a:t>If the number is </a:t>
            </a:r>
            <a:r>
              <a:rPr lang="en-US" sz="2400" dirty="0">
                <a:solidFill>
                  <a:srgbClr val="C00000"/>
                </a:solidFill>
              </a:rPr>
              <a:t>red</a:t>
            </a:r>
            <a:r>
              <a:rPr lang="en-US" sz="2400" dirty="0"/>
              <a:t>, some content belongs to non-KU entity. Copy with caution.</a:t>
            </a:r>
          </a:p>
          <a:p>
            <a:pPr lvl="1"/>
            <a:r>
              <a:rPr lang="en-US" sz="2000" dirty="0"/>
              <a:t>This includes Microsoft icons and clip-arts, but not shapes, fonts, and styles that come with PowerPoint itself.</a:t>
            </a:r>
          </a:p>
          <a:p>
            <a:r>
              <a:rPr lang="en-US" sz="2400" dirty="0"/>
              <a:t>If a slide contains both blue and red content, the number will be red.</a:t>
            </a:r>
          </a:p>
        </p:txBody>
      </p:sp>
      <p:sp>
        <p:nvSpPr>
          <p:cNvPr id="4" name="Slide Number Placeholder 3">
            <a:extLst>
              <a:ext uri="{FF2B5EF4-FFF2-40B4-BE49-F238E27FC236}">
                <a16:creationId xmlns:a16="http://schemas.microsoft.com/office/drawing/2014/main" id="{2A5D5891-2E1F-4BAC-99AA-9212AC413803}"/>
              </a:ext>
            </a:extLst>
          </p:cNvPr>
          <p:cNvSpPr>
            <a:spLocks noGrp="1"/>
          </p:cNvSpPr>
          <p:nvPr>
            <p:ph type="sldNum" sz="quarter" idx="12"/>
          </p:nvPr>
        </p:nvSpPr>
        <p:spPr/>
        <p:txBody>
          <a:bodyPr/>
          <a:lstStyle/>
          <a:p>
            <a:fld id="{0B02C7C3-1F9D-495C-A818-668CCDC0E8E2}" type="slidenum">
              <a:rPr lang="en-US" smtClean="0"/>
              <a:t>56</a:t>
            </a:fld>
            <a:endParaRPr lang="en-US" dirty="0"/>
          </a:p>
        </p:txBody>
      </p:sp>
    </p:spTree>
    <p:extLst>
      <p:ext uri="{BB962C8B-B14F-4D97-AF65-F5344CB8AC3E}">
        <p14:creationId xmlns:p14="http://schemas.microsoft.com/office/powerpoint/2010/main" val="953506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1EA99-C7C0-4F28-A402-5F102CA4F175}"/>
              </a:ext>
            </a:extLst>
          </p:cNvPr>
          <p:cNvSpPr>
            <a:spLocks noGrp="1"/>
          </p:cNvSpPr>
          <p:nvPr>
            <p:ph type="title"/>
          </p:nvPr>
        </p:nvSpPr>
        <p:spPr/>
        <p:txBody>
          <a:bodyPr/>
          <a:lstStyle/>
          <a:p>
            <a:r>
              <a:rPr lang="en-US" dirty="0"/>
              <a:t>Data Communication</a:t>
            </a:r>
          </a:p>
        </p:txBody>
      </p:sp>
      <p:sp>
        <p:nvSpPr>
          <p:cNvPr id="5" name="Text Placeholder 4">
            <a:extLst>
              <a:ext uri="{FF2B5EF4-FFF2-40B4-BE49-F238E27FC236}">
                <a16:creationId xmlns:a16="http://schemas.microsoft.com/office/drawing/2014/main" id="{40A312B0-ED63-46C3-97BA-325896DF36A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14D087D-650D-42B4-9199-136CEFC436F0}"/>
              </a:ext>
            </a:extLst>
          </p:cNvPr>
          <p:cNvSpPr>
            <a:spLocks noGrp="1"/>
          </p:cNvSpPr>
          <p:nvPr>
            <p:ph type="sldNum" sz="quarter" idx="12"/>
          </p:nvPr>
        </p:nvSpPr>
        <p:spPr/>
        <p:txBody>
          <a:bodyPr/>
          <a:lstStyle/>
          <a:p>
            <a:fld id="{0B02C7C3-1F9D-495C-A818-668CCDC0E8E2}" type="slidenum">
              <a:rPr lang="en-US" smtClean="0"/>
              <a:t>6</a:t>
            </a:fld>
            <a:endParaRPr lang="en-US"/>
          </a:p>
        </p:txBody>
      </p:sp>
    </p:spTree>
    <p:extLst>
      <p:ext uri="{BB962C8B-B14F-4D97-AF65-F5344CB8AC3E}">
        <p14:creationId xmlns:p14="http://schemas.microsoft.com/office/powerpoint/2010/main" val="350595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309C61-FE9C-4C73-8649-B878B76E3340}"/>
              </a:ext>
            </a:extLst>
          </p:cNvPr>
          <p:cNvSpPr>
            <a:spLocks noGrp="1"/>
          </p:cNvSpPr>
          <p:nvPr>
            <p:ph type="sldNum" sz="quarter" idx="12"/>
          </p:nvPr>
        </p:nvSpPr>
        <p:spPr/>
        <p:txBody>
          <a:bodyPr/>
          <a:lstStyle/>
          <a:p>
            <a:fld id="{0B02C7C3-1F9D-495C-A818-668CCDC0E8E2}" type="slidenum">
              <a:rPr lang="en-US" smtClean="0"/>
              <a:t>7</a:t>
            </a:fld>
            <a:endParaRPr lang="en-US"/>
          </a:p>
        </p:txBody>
      </p:sp>
      <p:sp>
        <p:nvSpPr>
          <p:cNvPr id="6" name="TextBox 5">
            <a:extLst>
              <a:ext uri="{FF2B5EF4-FFF2-40B4-BE49-F238E27FC236}">
                <a16:creationId xmlns:a16="http://schemas.microsoft.com/office/drawing/2014/main" id="{EF34089A-3E35-4751-B9ED-49D3DA725A9E}"/>
              </a:ext>
            </a:extLst>
          </p:cNvPr>
          <p:cNvSpPr txBox="1"/>
          <p:nvPr/>
        </p:nvSpPr>
        <p:spPr>
          <a:xfrm>
            <a:off x="268422" y="683958"/>
            <a:ext cx="4572000" cy="1323439"/>
          </a:xfrm>
          <a:prstGeom prst="rect">
            <a:avLst/>
          </a:prstGeom>
          <a:noFill/>
        </p:spPr>
        <p:txBody>
          <a:bodyPr wrap="square">
            <a:spAutoFit/>
          </a:bodyPr>
          <a:lstStyle/>
          <a:p>
            <a:r>
              <a:rPr lang="en-US" sz="1600" b="0" i="0" dirty="0">
                <a:solidFill>
                  <a:schemeClr val="bg1">
                    <a:lumMod val="50000"/>
                  </a:schemeClr>
                </a:solidFill>
                <a:effectLst/>
                <a:latin typeface="Open Sans" panose="020B0606030504020204" pitchFamily="34" charset="0"/>
              </a:rPr>
              <a:t>“the act or process of using words, sounds, signs, or behaviors to express or exchange information or to express your ideas, thoughts, feelings, etc., to someone else” – </a:t>
            </a:r>
            <a:r>
              <a:rPr lang="en-US" sz="1600" b="0" i="0" dirty="0">
                <a:solidFill>
                  <a:schemeClr val="bg1">
                    <a:lumMod val="50000"/>
                  </a:schemeClr>
                </a:solidFill>
                <a:effectLst/>
                <a:latin typeface="Open Sans" panose="020B0606030504020204" pitchFamily="34" charset="0"/>
                <a:hlinkClick r:id="rId2">
                  <a:extLst>
                    <a:ext uri="{A12FA001-AC4F-418D-AE19-62706E023703}">
                      <ahyp:hlinkClr xmlns:ahyp="http://schemas.microsoft.com/office/drawing/2018/hyperlinkcolor" val="tx"/>
                    </a:ext>
                  </a:extLst>
                </a:hlinkClick>
              </a:rPr>
              <a:t>Merriam-Webster</a:t>
            </a:r>
            <a:endParaRPr lang="en-US" sz="1600" dirty="0">
              <a:solidFill>
                <a:schemeClr val="bg1">
                  <a:lumMod val="50000"/>
                </a:schemeClr>
              </a:solidFill>
            </a:endParaRPr>
          </a:p>
        </p:txBody>
      </p:sp>
      <p:sp>
        <p:nvSpPr>
          <p:cNvPr id="10" name="TextBox 9">
            <a:extLst>
              <a:ext uri="{FF2B5EF4-FFF2-40B4-BE49-F238E27FC236}">
                <a16:creationId xmlns:a16="http://schemas.microsoft.com/office/drawing/2014/main" id="{A4880127-024F-4A9A-9C05-1120D780AF9A}"/>
              </a:ext>
            </a:extLst>
          </p:cNvPr>
          <p:cNvSpPr txBox="1"/>
          <p:nvPr/>
        </p:nvSpPr>
        <p:spPr>
          <a:xfrm>
            <a:off x="250354" y="5218841"/>
            <a:ext cx="4321646" cy="830997"/>
          </a:xfrm>
          <a:prstGeom prst="rect">
            <a:avLst/>
          </a:prstGeom>
          <a:noFill/>
        </p:spPr>
        <p:txBody>
          <a:bodyPr wrap="square">
            <a:spAutoFit/>
          </a:bodyPr>
          <a:lstStyle/>
          <a:p>
            <a:r>
              <a:rPr lang="en-US" sz="1600" dirty="0">
                <a:solidFill>
                  <a:schemeClr val="bg1">
                    <a:lumMod val="50000"/>
                  </a:schemeClr>
                </a:solidFill>
              </a:rPr>
              <a:t>“to share information with others by speaking, writing, moving your body, or using other signals” – </a:t>
            </a:r>
            <a:r>
              <a:rPr lang="en-US" sz="1600" dirty="0">
                <a:solidFill>
                  <a:schemeClr val="bg1">
                    <a:lumMod val="50000"/>
                  </a:schemeClr>
                </a:solidFill>
                <a:hlinkClick r:id="rId3">
                  <a:extLst>
                    <a:ext uri="{A12FA001-AC4F-418D-AE19-62706E023703}">
                      <ahyp:hlinkClr xmlns:ahyp="http://schemas.microsoft.com/office/drawing/2018/hyperlinkcolor" val="tx"/>
                    </a:ext>
                  </a:extLst>
                </a:hlinkClick>
              </a:rPr>
              <a:t>Cambridge Dictionary</a:t>
            </a:r>
            <a:endParaRPr lang="en-US" sz="1600" dirty="0">
              <a:solidFill>
                <a:schemeClr val="bg1">
                  <a:lumMod val="50000"/>
                </a:schemeClr>
              </a:solidFill>
            </a:endParaRPr>
          </a:p>
        </p:txBody>
      </p:sp>
      <p:sp>
        <p:nvSpPr>
          <p:cNvPr id="16" name="TextBox 15">
            <a:extLst>
              <a:ext uri="{FF2B5EF4-FFF2-40B4-BE49-F238E27FC236}">
                <a16:creationId xmlns:a16="http://schemas.microsoft.com/office/drawing/2014/main" id="{11668B63-B1EE-4263-BE2A-6114BAFBA470}"/>
              </a:ext>
            </a:extLst>
          </p:cNvPr>
          <p:cNvSpPr txBox="1"/>
          <p:nvPr/>
        </p:nvSpPr>
        <p:spPr>
          <a:xfrm>
            <a:off x="4669341" y="682419"/>
            <a:ext cx="4303578" cy="1323439"/>
          </a:xfrm>
          <a:prstGeom prst="rect">
            <a:avLst/>
          </a:prstGeom>
          <a:noFill/>
        </p:spPr>
        <p:txBody>
          <a:bodyPr wrap="square">
            <a:spAutoFit/>
          </a:bodyPr>
          <a:lstStyle/>
          <a:p>
            <a:r>
              <a:rPr lang="en-US" sz="1600" dirty="0">
                <a:solidFill>
                  <a:schemeClr val="bg1">
                    <a:lumMod val="50000"/>
                  </a:schemeClr>
                </a:solidFill>
              </a:rPr>
              <a:t>“If you communicate with someone, you share or exchange information with them, for example by speaking, writing, or using equipment. You can also say that two people communicate.” – </a:t>
            </a:r>
            <a:r>
              <a:rPr lang="en-US" sz="1600" dirty="0">
                <a:solidFill>
                  <a:schemeClr val="bg1">
                    <a:lumMod val="50000"/>
                  </a:schemeClr>
                </a:solidFill>
                <a:hlinkClick r:id="rId4">
                  <a:extLst>
                    <a:ext uri="{A12FA001-AC4F-418D-AE19-62706E023703}">
                      <ahyp:hlinkClr xmlns:ahyp="http://schemas.microsoft.com/office/drawing/2018/hyperlinkcolor" val="tx"/>
                    </a:ext>
                  </a:extLst>
                </a:hlinkClick>
              </a:rPr>
              <a:t>Collins Dictionary</a:t>
            </a:r>
            <a:endParaRPr lang="en-US" sz="1600" dirty="0">
              <a:solidFill>
                <a:schemeClr val="bg1">
                  <a:lumMod val="50000"/>
                </a:schemeClr>
              </a:solidFill>
            </a:endParaRPr>
          </a:p>
        </p:txBody>
      </p:sp>
      <p:sp>
        <p:nvSpPr>
          <p:cNvPr id="17" name="TextBox 16">
            <a:extLst>
              <a:ext uri="{FF2B5EF4-FFF2-40B4-BE49-F238E27FC236}">
                <a16:creationId xmlns:a16="http://schemas.microsoft.com/office/drawing/2014/main" id="{ACC0D388-ED5E-4628-B415-9A948DC326F9}"/>
              </a:ext>
            </a:extLst>
          </p:cNvPr>
          <p:cNvSpPr txBox="1"/>
          <p:nvPr/>
        </p:nvSpPr>
        <p:spPr>
          <a:xfrm>
            <a:off x="1594678" y="2779475"/>
            <a:ext cx="5954643" cy="400110"/>
          </a:xfrm>
          <a:prstGeom prst="rect">
            <a:avLst/>
          </a:prstGeom>
          <a:noFill/>
        </p:spPr>
        <p:txBody>
          <a:bodyPr wrap="none" rtlCol="0">
            <a:spAutoFit/>
          </a:bodyPr>
          <a:lstStyle/>
          <a:p>
            <a:pPr algn="ctr"/>
            <a:r>
              <a:rPr lang="en-US" sz="2000" b="1" dirty="0"/>
              <a:t>share or exchange information, or express ideas</a:t>
            </a:r>
          </a:p>
        </p:txBody>
      </p:sp>
      <p:sp>
        <p:nvSpPr>
          <p:cNvPr id="18" name="TextBox 17">
            <a:extLst>
              <a:ext uri="{FF2B5EF4-FFF2-40B4-BE49-F238E27FC236}">
                <a16:creationId xmlns:a16="http://schemas.microsoft.com/office/drawing/2014/main" id="{FD7ADC1C-2ACE-4717-9163-EFE5494A2FAB}"/>
              </a:ext>
            </a:extLst>
          </p:cNvPr>
          <p:cNvSpPr txBox="1"/>
          <p:nvPr/>
        </p:nvSpPr>
        <p:spPr>
          <a:xfrm>
            <a:off x="3363977" y="3392542"/>
            <a:ext cx="2416047" cy="400110"/>
          </a:xfrm>
          <a:prstGeom prst="rect">
            <a:avLst/>
          </a:prstGeom>
          <a:noFill/>
        </p:spPr>
        <p:txBody>
          <a:bodyPr wrap="none" rtlCol="0">
            <a:spAutoFit/>
          </a:bodyPr>
          <a:lstStyle/>
          <a:p>
            <a:pPr algn="ctr"/>
            <a:r>
              <a:rPr lang="en-US" sz="2000" b="1" dirty="0"/>
              <a:t>with someone else</a:t>
            </a:r>
          </a:p>
        </p:txBody>
      </p:sp>
      <p:sp>
        <p:nvSpPr>
          <p:cNvPr id="19" name="TextBox 18">
            <a:extLst>
              <a:ext uri="{FF2B5EF4-FFF2-40B4-BE49-F238E27FC236}">
                <a16:creationId xmlns:a16="http://schemas.microsoft.com/office/drawing/2014/main" id="{B009E22E-58C7-4DC0-AFD3-35B33BA09805}"/>
              </a:ext>
            </a:extLst>
          </p:cNvPr>
          <p:cNvSpPr txBox="1"/>
          <p:nvPr/>
        </p:nvSpPr>
        <p:spPr>
          <a:xfrm>
            <a:off x="346131" y="4005609"/>
            <a:ext cx="8451737" cy="400110"/>
          </a:xfrm>
          <a:prstGeom prst="rect">
            <a:avLst/>
          </a:prstGeom>
          <a:noFill/>
        </p:spPr>
        <p:txBody>
          <a:bodyPr wrap="none" rtlCol="0">
            <a:spAutoFit/>
          </a:bodyPr>
          <a:lstStyle/>
          <a:p>
            <a:pPr algn="ctr"/>
            <a:r>
              <a:rPr lang="en-US" sz="2000" b="1" dirty="0"/>
              <a:t>by speaking, writing, moving your body, using equipment, or </a:t>
            </a:r>
            <a:r>
              <a:rPr lang="en-US" sz="2000" b="1" u="sng" dirty="0"/>
              <a:t>signals</a:t>
            </a:r>
          </a:p>
        </p:txBody>
      </p:sp>
      <p:sp>
        <p:nvSpPr>
          <p:cNvPr id="25" name="TextBox 24">
            <a:extLst>
              <a:ext uri="{FF2B5EF4-FFF2-40B4-BE49-F238E27FC236}">
                <a16:creationId xmlns:a16="http://schemas.microsoft.com/office/drawing/2014/main" id="{6E443BB4-3147-4E2E-8B8C-85B7F0445F69}"/>
              </a:ext>
            </a:extLst>
          </p:cNvPr>
          <p:cNvSpPr txBox="1"/>
          <p:nvPr/>
        </p:nvSpPr>
        <p:spPr>
          <a:xfrm>
            <a:off x="4572000" y="5218842"/>
            <a:ext cx="4400919" cy="830997"/>
          </a:xfrm>
          <a:prstGeom prst="rect">
            <a:avLst/>
          </a:prstGeom>
          <a:noFill/>
        </p:spPr>
        <p:txBody>
          <a:bodyPr wrap="square">
            <a:spAutoFit/>
          </a:bodyPr>
          <a:lstStyle/>
          <a:p>
            <a:r>
              <a:rPr lang="en-US" sz="1600" dirty="0">
                <a:solidFill>
                  <a:schemeClr val="bg1">
                    <a:lumMod val="50000"/>
                  </a:schemeClr>
                </a:solidFill>
              </a:rPr>
              <a:t>“the activity or process of expressing ideas and feelings or of giving people information” – </a:t>
            </a:r>
            <a:r>
              <a:rPr lang="en-US" sz="1600" dirty="0">
                <a:solidFill>
                  <a:schemeClr val="bg1">
                    <a:lumMod val="50000"/>
                  </a:schemeClr>
                </a:solidFill>
                <a:hlinkClick r:id="rId5">
                  <a:extLst>
                    <a:ext uri="{A12FA001-AC4F-418D-AE19-62706E023703}">
                      <ahyp:hlinkClr xmlns:ahyp="http://schemas.microsoft.com/office/drawing/2018/hyperlinkcolor" val="tx"/>
                    </a:ext>
                  </a:extLst>
                </a:hlinkClick>
              </a:rPr>
              <a:t>Oxford Learner’s Dictionary</a:t>
            </a:r>
            <a:endParaRPr lang="en-US" sz="1600" dirty="0">
              <a:solidFill>
                <a:schemeClr val="bg1">
                  <a:lumMod val="50000"/>
                </a:schemeClr>
              </a:solidFill>
            </a:endParaRPr>
          </a:p>
        </p:txBody>
      </p:sp>
    </p:spTree>
    <p:extLst>
      <p:ext uri="{BB962C8B-B14F-4D97-AF65-F5344CB8AC3E}">
        <p14:creationId xmlns:p14="http://schemas.microsoft.com/office/powerpoint/2010/main" val="1196922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E2806D-5DA7-4391-99A3-44D305FE2876}"/>
              </a:ext>
            </a:extLst>
          </p:cNvPr>
          <p:cNvSpPr>
            <a:spLocks noGrp="1"/>
          </p:cNvSpPr>
          <p:nvPr>
            <p:ph type="title"/>
          </p:nvPr>
        </p:nvSpPr>
        <p:spPr/>
        <p:txBody>
          <a:bodyPr>
            <a:normAutofit/>
          </a:bodyPr>
          <a:lstStyle/>
          <a:p>
            <a:r>
              <a:rPr lang="en-US" dirty="0"/>
              <a:t>Communication Model</a:t>
            </a:r>
            <a:br>
              <a:rPr lang="en-US" dirty="0"/>
            </a:br>
            <a:r>
              <a:rPr lang="en-US" sz="2400" dirty="0"/>
              <a:t>(Modified and Interpreted for Data Communication)</a:t>
            </a:r>
            <a:endParaRPr lang="en-US" dirty="0"/>
          </a:p>
        </p:txBody>
      </p:sp>
      <p:sp>
        <p:nvSpPr>
          <p:cNvPr id="4" name="Slide Number Placeholder 3">
            <a:extLst>
              <a:ext uri="{FF2B5EF4-FFF2-40B4-BE49-F238E27FC236}">
                <a16:creationId xmlns:a16="http://schemas.microsoft.com/office/drawing/2014/main" id="{6E66495F-7EB5-49D5-822C-45F6D099E339}"/>
              </a:ext>
            </a:extLst>
          </p:cNvPr>
          <p:cNvSpPr>
            <a:spLocks noGrp="1"/>
          </p:cNvSpPr>
          <p:nvPr>
            <p:ph type="sldNum" sz="quarter" idx="12"/>
          </p:nvPr>
        </p:nvSpPr>
        <p:spPr/>
        <p:txBody>
          <a:bodyPr/>
          <a:lstStyle/>
          <a:p>
            <a:fld id="{0B02C7C3-1F9D-495C-A818-668CCDC0E8E2}" type="slidenum">
              <a:rPr lang="en-US" smtClean="0"/>
              <a:t>8</a:t>
            </a:fld>
            <a:endParaRPr lang="en-US"/>
          </a:p>
        </p:txBody>
      </p:sp>
      <p:sp>
        <p:nvSpPr>
          <p:cNvPr id="2" name="Rectangle 1">
            <a:extLst>
              <a:ext uri="{FF2B5EF4-FFF2-40B4-BE49-F238E27FC236}">
                <a16:creationId xmlns:a16="http://schemas.microsoft.com/office/drawing/2014/main" id="{9831C6E5-2E26-4EC2-902D-4543DD59BD84}"/>
              </a:ext>
            </a:extLst>
          </p:cNvPr>
          <p:cNvSpPr/>
          <p:nvPr/>
        </p:nvSpPr>
        <p:spPr>
          <a:xfrm>
            <a:off x="1374749" y="3481241"/>
            <a:ext cx="566382" cy="566382"/>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S</a:t>
            </a:r>
          </a:p>
        </p:txBody>
      </p:sp>
      <p:pic>
        <p:nvPicPr>
          <p:cNvPr id="17" name="Graphic 16">
            <a:extLst>
              <a:ext uri="{FF2B5EF4-FFF2-40B4-BE49-F238E27FC236}">
                <a16:creationId xmlns:a16="http://schemas.microsoft.com/office/drawing/2014/main" id="{2F214BF1-C318-4215-B911-06BCA2B5B3D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3844" y="3323723"/>
            <a:ext cx="676275" cy="723900"/>
          </a:xfrm>
          <a:prstGeom prst="rect">
            <a:avLst/>
          </a:prstGeom>
        </p:spPr>
      </p:pic>
      <p:sp>
        <p:nvSpPr>
          <p:cNvPr id="20" name="Rectangle 19">
            <a:extLst>
              <a:ext uri="{FF2B5EF4-FFF2-40B4-BE49-F238E27FC236}">
                <a16:creationId xmlns:a16="http://schemas.microsoft.com/office/drawing/2014/main" id="{A0F5BA00-8DDA-4752-A1DD-1791FD3284A9}"/>
              </a:ext>
            </a:extLst>
          </p:cNvPr>
          <p:cNvSpPr/>
          <p:nvPr/>
        </p:nvSpPr>
        <p:spPr>
          <a:xfrm>
            <a:off x="2924511" y="3481241"/>
            <a:ext cx="566382" cy="566382"/>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E</a:t>
            </a:r>
          </a:p>
        </p:txBody>
      </p:sp>
      <p:cxnSp>
        <p:nvCxnSpPr>
          <p:cNvPr id="22" name="Straight Arrow Connector 21">
            <a:extLst>
              <a:ext uri="{FF2B5EF4-FFF2-40B4-BE49-F238E27FC236}">
                <a16:creationId xmlns:a16="http://schemas.microsoft.com/office/drawing/2014/main" id="{805F81D0-423E-4566-9C1D-6B7054691B73}"/>
              </a:ext>
            </a:extLst>
          </p:cNvPr>
          <p:cNvCxnSpPr>
            <a:stCxn id="2" idx="3"/>
            <a:endCxn id="20" idx="1"/>
          </p:cNvCxnSpPr>
          <p:nvPr/>
        </p:nvCxnSpPr>
        <p:spPr>
          <a:xfrm>
            <a:off x="1941131" y="3764432"/>
            <a:ext cx="983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4F410A45-5BA5-4BC8-A48F-40682A7ACCCA}"/>
              </a:ext>
            </a:extLst>
          </p:cNvPr>
          <p:cNvSpPr/>
          <p:nvPr/>
        </p:nvSpPr>
        <p:spPr>
          <a:xfrm>
            <a:off x="4377158" y="3538693"/>
            <a:ext cx="451478" cy="451478"/>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a:t>
            </a:r>
          </a:p>
        </p:txBody>
      </p:sp>
      <p:sp>
        <p:nvSpPr>
          <p:cNvPr id="26" name="Rectangle 25">
            <a:extLst>
              <a:ext uri="{FF2B5EF4-FFF2-40B4-BE49-F238E27FC236}">
                <a16:creationId xmlns:a16="http://schemas.microsoft.com/office/drawing/2014/main" id="{903C2447-D83E-4E58-BCF5-7A62E7DB4666}"/>
              </a:ext>
            </a:extLst>
          </p:cNvPr>
          <p:cNvSpPr/>
          <p:nvPr/>
        </p:nvSpPr>
        <p:spPr>
          <a:xfrm>
            <a:off x="5714901" y="3481241"/>
            <a:ext cx="566382" cy="566382"/>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D</a:t>
            </a:r>
          </a:p>
        </p:txBody>
      </p:sp>
      <p:sp>
        <p:nvSpPr>
          <p:cNvPr id="27" name="Rectangle 26">
            <a:extLst>
              <a:ext uri="{FF2B5EF4-FFF2-40B4-BE49-F238E27FC236}">
                <a16:creationId xmlns:a16="http://schemas.microsoft.com/office/drawing/2014/main" id="{38328D67-1C4D-4F2F-A68A-78AA42AB1719}"/>
              </a:ext>
            </a:extLst>
          </p:cNvPr>
          <p:cNvSpPr/>
          <p:nvPr/>
        </p:nvSpPr>
        <p:spPr>
          <a:xfrm>
            <a:off x="7264663" y="3481241"/>
            <a:ext cx="566382" cy="566382"/>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R</a:t>
            </a:r>
          </a:p>
        </p:txBody>
      </p:sp>
      <p:cxnSp>
        <p:nvCxnSpPr>
          <p:cNvPr id="29" name="Straight Arrow Connector 28">
            <a:extLst>
              <a:ext uri="{FF2B5EF4-FFF2-40B4-BE49-F238E27FC236}">
                <a16:creationId xmlns:a16="http://schemas.microsoft.com/office/drawing/2014/main" id="{9EEE5E09-7A88-4844-830A-C9F0A7867AFC}"/>
              </a:ext>
            </a:extLst>
          </p:cNvPr>
          <p:cNvCxnSpPr>
            <a:cxnSpLocks/>
            <a:stCxn id="20" idx="3"/>
            <a:endCxn id="24" idx="1"/>
          </p:cNvCxnSpPr>
          <p:nvPr/>
        </p:nvCxnSpPr>
        <p:spPr>
          <a:xfrm>
            <a:off x="3490893" y="3764432"/>
            <a:ext cx="88626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BFD5886-6185-4FD1-B3C5-2FCE0D278F8B}"/>
              </a:ext>
            </a:extLst>
          </p:cNvPr>
          <p:cNvCxnSpPr>
            <a:cxnSpLocks/>
            <a:stCxn id="24" idx="3"/>
            <a:endCxn id="26" idx="1"/>
          </p:cNvCxnSpPr>
          <p:nvPr/>
        </p:nvCxnSpPr>
        <p:spPr>
          <a:xfrm>
            <a:off x="4828636" y="3764432"/>
            <a:ext cx="88626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18BB1F7-37B8-426E-B02F-A41DDB87CFC8}"/>
              </a:ext>
            </a:extLst>
          </p:cNvPr>
          <p:cNvCxnSpPr>
            <a:stCxn id="26" idx="3"/>
            <a:endCxn id="27" idx="1"/>
          </p:cNvCxnSpPr>
          <p:nvPr/>
        </p:nvCxnSpPr>
        <p:spPr>
          <a:xfrm>
            <a:off x="6281283" y="3764432"/>
            <a:ext cx="98338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9F4EEC3E-B247-4830-90D0-B19813E68412}"/>
              </a:ext>
            </a:extLst>
          </p:cNvPr>
          <p:cNvSpPr/>
          <p:nvPr/>
        </p:nvSpPr>
        <p:spPr>
          <a:xfrm>
            <a:off x="4474273" y="5109766"/>
            <a:ext cx="257248" cy="257248"/>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A414EF0F-DB41-4D13-A0AC-409FC4EA5855}"/>
              </a:ext>
            </a:extLst>
          </p:cNvPr>
          <p:cNvCxnSpPr>
            <a:cxnSpLocks/>
            <a:stCxn id="36" idx="0"/>
            <a:endCxn id="24" idx="2"/>
          </p:cNvCxnSpPr>
          <p:nvPr/>
        </p:nvCxnSpPr>
        <p:spPr>
          <a:xfrm flipV="1">
            <a:off x="4602897" y="3990171"/>
            <a:ext cx="0" cy="111959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A94E461-9C3A-4801-89C5-10E99CFB6D95}"/>
              </a:ext>
            </a:extLst>
          </p:cNvPr>
          <p:cNvSpPr txBox="1"/>
          <p:nvPr/>
        </p:nvSpPr>
        <p:spPr>
          <a:xfrm>
            <a:off x="3842015" y="5367014"/>
            <a:ext cx="1521763" cy="369332"/>
          </a:xfrm>
          <a:prstGeom prst="rect">
            <a:avLst/>
          </a:prstGeom>
          <a:noFill/>
        </p:spPr>
        <p:txBody>
          <a:bodyPr wrap="none" rtlCol="0">
            <a:spAutoFit/>
          </a:bodyPr>
          <a:lstStyle/>
          <a:p>
            <a:pPr algn="ctr"/>
            <a:r>
              <a:rPr lang="en-US" dirty="0"/>
              <a:t>Noise Source</a:t>
            </a:r>
          </a:p>
        </p:txBody>
      </p:sp>
      <p:sp>
        <p:nvSpPr>
          <p:cNvPr id="40" name="TextBox 39">
            <a:extLst>
              <a:ext uri="{FF2B5EF4-FFF2-40B4-BE49-F238E27FC236}">
                <a16:creationId xmlns:a16="http://schemas.microsoft.com/office/drawing/2014/main" id="{EC554C3C-548F-4EAC-BD21-15825A9A1158}"/>
              </a:ext>
            </a:extLst>
          </p:cNvPr>
          <p:cNvSpPr txBox="1"/>
          <p:nvPr/>
        </p:nvSpPr>
        <p:spPr>
          <a:xfrm>
            <a:off x="4572000" y="4610776"/>
            <a:ext cx="766557" cy="369332"/>
          </a:xfrm>
          <a:prstGeom prst="rect">
            <a:avLst/>
          </a:prstGeom>
          <a:noFill/>
        </p:spPr>
        <p:txBody>
          <a:bodyPr wrap="none" rtlCol="0">
            <a:spAutoFit/>
          </a:bodyPr>
          <a:lstStyle/>
          <a:p>
            <a:pPr algn="ctr"/>
            <a:r>
              <a:rPr lang="en-US" dirty="0"/>
              <a:t>Noise</a:t>
            </a:r>
          </a:p>
        </p:txBody>
      </p:sp>
      <p:sp>
        <p:nvSpPr>
          <p:cNvPr id="41" name="TextBox 40">
            <a:extLst>
              <a:ext uri="{FF2B5EF4-FFF2-40B4-BE49-F238E27FC236}">
                <a16:creationId xmlns:a16="http://schemas.microsoft.com/office/drawing/2014/main" id="{011FE8CE-00F5-40B9-8177-427875CA17C1}"/>
              </a:ext>
            </a:extLst>
          </p:cNvPr>
          <p:cNvSpPr txBox="1"/>
          <p:nvPr/>
        </p:nvSpPr>
        <p:spPr>
          <a:xfrm>
            <a:off x="2066376" y="3832179"/>
            <a:ext cx="732893" cy="261610"/>
          </a:xfrm>
          <a:prstGeom prst="rect">
            <a:avLst/>
          </a:prstGeom>
          <a:noFill/>
        </p:spPr>
        <p:txBody>
          <a:bodyPr wrap="none" rtlCol="0">
            <a:spAutoFit/>
          </a:bodyPr>
          <a:lstStyle/>
          <a:p>
            <a:pPr algn="ctr"/>
            <a:r>
              <a:rPr lang="en-US" sz="1100" dirty="0"/>
              <a:t>Message</a:t>
            </a:r>
          </a:p>
        </p:txBody>
      </p:sp>
      <p:sp>
        <p:nvSpPr>
          <p:cNvPr id="42" name="TextBox 41">
            <a:extLst>
              <a:ext uri="{FF2B5EF4-FFF2-40B4-BE49-F238E27FC236}">
                <a16:creationId xmlns:a16="http://schemas.microsoft.com/office/drawing/2014/main" id="{2B94DA95-11F6-4DBA-9096-2BFC3AF72A8C}"/>
              </a:ext>
            </a:extLst>
          </p:cNvPr>
          <p:cNvSpPr txBox="1"/>
          <p:nvPr/>
        </p:nvSpPr>
        <p:spPr>
          <a:xfrm>
            <a:off x="3701095" y="3832179"/>
            <a:ext cx="562975" cy="261610"/>
          </a:xfrm>
          <a:prstGeom prst="rect">
            <a:avLst/>
          </a:prstGeom>
          <a:noFill/>
        </p:spPr>
        <p:txBody>
          <a:bodyPr wrap="none" rtlCol="0">
            <a:spAutoFit/>
          </a:bodyPr>
          <a:lstStyle/>
          <a:p>
            <a:pPr algn="ctr"/>
            <a:r>
              <a:rPr lang="en-US" sz="1100" dirty="0"/>
              <a:t>Signal</a:t>
            </a:r>
          </a:p>
        </p:txBody>
      </p:sp>
      <p:sp>
        <p:nvSpPr>
          <p:cNvPr id="43" name="TextBox 42">
            <a:extLst>
              <a:ext uri="{FF2B5EF4-FFF2-40B4-BE49-F238E27FC236}">
                <a16:creationId xmlns:a16="http://schemas.microsoft.com/office/drawing/2014/main" id="{0A92D635-3F04-4BEE-BAB7-8A8B9238CFFD}"/>
              </a:ext>
            </a:extLst>
          </p:cNvPr>
          <p:cNvSpPr txBox="1"/>
          <p:nvPr/>
        </p:nvSpPr>
        <p:spPr>
          <a:xfrm>
            <a:off x="4806556" y="3832179"/>
            <a:ext cx="928588" cy="430887"/>
          </a:xfrm>
          <a:prstGeom prst="rect">
            <a:avLst/>
          </a:prstGeom>
          <a:noFill/>
        </p:spPr>
        <p:txBody>
          <a:bodyPr wrap="square" rtlCol="0">
            <a:spAutoFit/>
          </a:bodyPr>
          <a:lstStyle/>
          <a:p>
            <a:pPr algn="ctr"/>
            <a:r>
              <a:rPr lang="en-US" sz="1100" dirty="0"/>
              <a:t>Received Signal</a:t>
            </a:r>
          </a:p>
        </p:txBody>
      </p:sp>
      <p:sp>
        <p:nvSpPr>
          <p:cNvPr id="44" name="TextBox 43">
            <a:extLst>
              <a:ext uri="{FF2B5EF4-FFF2-40B4-BE49-F238E27FC236}">
                <a16:creationId xmlns:a16="http://schemas.microsoft.com/office/drawing/2014/main" id="{875E9F23-CA14-4B92-A0D4-4B892B1C97C1}"/>
              </a:ext>
            </a:extLst>
          </p:cNvPr>
          <p:cNvSpPr txBox="1"/>
          <p:nvPr/>
        </p:nvSpPr>
        <p:spPr>
          <a:xfrm>
            <a:off x="6236323" y="3832179"/>
            <a:ext cx="1073312" cy="430887"/>
          </a:xfrm>
          <a:prstGeom prst="rect">
            <a:avLst/>
          </a:prstGeom>
          <a:noFill/>
        </p:spPr>
        <p:txBody>
          <a:bodyPr wrap="square" rtlCol="0">
            <a:spAutoFit/>
          </a:bodyPr>
          <a:lstStyle/>
          <a:p>
            <a:pPr algn="ctr"/>
            <a:r>
              <a:rPr lang="en-US" sz="1100" dirty="0"/>
              <a:t>Received Message</a:t>
            </a:r>
          </a:p>
        </p:txBody>
      </p:sp>
      <p:sp>
        <p:nvSpPr>
          <p:cNvPr id="47" name="TextBox 46">
            <a:extLst>
              <a:ext uri="{FF2B5EF4-FFF2-40B4-BE49-F238E27FC236}">
                <a16:creationId xmlns:a16="http://schemas.microsoft.com/office/drawing/2014/main" id="{84CE525A-BA51-46A4-A6A4-6D98DD9B6EA0}"/>
              </a:ext>
            </a:extLst>
          </p:cNvPr>
          <p:cNvSpPr txBox="1"/>
          <p:nvPr/>
        </p:nvSpPr>
        <p:spPr>
          <a:xfrm>
            <a:off x="2202633" y="3253505"/>
            <a:ext cx="460382" cy="461665"/>
          </a:xfrm>
          <a:prstGeom prst="rect">
            <a:avLst/>
          </a:prstGeom>
          <a:noFill/>
        </p:spPr>
        <p:txBody>
          <a:bodyPr wrap="none" rtlCol="0">
            <a:spAutoFit/>
          </a:bodyPr>
          <a:lstStyle/>
          <a:p>
            <a:pPr algn="ctr"/>
            <a:r>
              <a:rPr lang="en-US" sz="2400" dirty="0"/>
              <a:t>M</a:t>
            </a:r>
          </a:p>
        </p:txBody>
      </p:sp>
      <p:sp>
        <p:nvSpPr>
          <p:cNvPr id="48" name="TextBox 47">
            <a:extLst>
              <a:ext uri="{FF2B5EF4-FFF2-40B4-BE49-F238E27FC236}">
                <a16:creationId xmlns:a16="http://schemas.microsoft.com/office/drawing/2014/main" id="{35D7ED93-A6BA-4443-A20A-4EC00469838A}"/>
              </a:ext>
            </a:extLst>
          </p:cNvPr>
          <p:cNvSpPr txBox="1"/>
          <p:nvPr/>
        </p:nvSpPr>
        <p:spPr>
          <a:xfrm>
            <a:off x="3808497" y="3253505"/>
            <a:ext cx="348172" cy="461665"/>
          </a:xfrm>
          <a:prstGeom prst="rect">
            <a:avLst/>
          </a:prstGeom>
          <a:noFill/>
        </p:spPr>
        <p:txBody>
          <a:bodyPr wrap="none" rtlCol="0">
            <a:spAutoFit/>
          </a:bodyPr>
          <a:lstStyle/>
          <a:p>
            <a:pPr algn="ctr"/>
            <a:r>
              <a:rPr lang="en-US" sz="2400" dirty="0"/>
              <a:t>S</a:t>
            </a:r>
          </a:p>
        </p:txBody>
      </p:sp>
      <p:sp>
        <p:nvSpPr>
          <p:cNvPr id="49" name="TextBox 48">
            <a:extLst>
              <a:ext uri="{FF2B5EF4-FFF2-40B4-BE49-F238E27FC236}">
                <a16:creationId xmlns:a16="http://schemas.microsoft.com/office/drawing/2014/main" id="{7FB787FF-21AE-4F95-AB14-DA4F6634005E}"/>
              </a:ext>
            </a:extLst>
          </p:cNvPr>
          <p:cNvSpPr txBox="1"/>
          <p:nvPr/>
        </p:nvSpPr>
        <p:spPr>
          <a:xfrm>
            <a:off x="4758921" y="3253505"/>
            <a:ext cx="928588" cy="461665"/>
          </a:xfrm>
          <a:prstGeom prst="rect">
            <a:avLst/>
          </a:prstGeom>
          <a:noFill/>
        </p:spPr>
        <p:txBody>
          <a:bodyPr wrap="square" rtlCol="0">
            <a:spAutoFit/>
          </a:bodyPr>
          <a:lstStyle/>
          <a:p>
            <a:pPr algn="ctr"/>
            <a:r>
              <a:rPr lang="en-US" sz="2400" dirty="0"/>
              <a:t>S’</a:t>
            </a:r>
          </a:p>
        </p:txBody>
      </p:sp>
      <p:sp>
        <p:nvSpPr>
          <p:cNvPr id="50" name="TextBox 49">
            <a:extLst>
              <a:ext uri="{FF2B5EF4-FFF2-40B4-BE49-F238E27FC236}">
                <a16:creationId xmlns:a16="http://schemas.microsoft.com/office/drawing/2014/main" id="{27258EA7-409B-4983-A43D-7C23066FB043}"/>
              </a:ext>
            </a:extLst>
          </p:cNvPr>
          <p:cNvSpPr txBox="1"/>
          <p:nvPr/>
        </p:nvSpPr>
        <p:spPr>
          <a:xfrm>
            <a:off x="6236323" y="3253505"/>
            <a:ext cx="1073312" cy="461665"/>
          </a:xfrm>
          <a:prstGeom prst="rect">
            <a:avLst/>
          </a:prstGeom>
          <a:noFill/>
        </p:spPr>
        <p:txBody>
          <a:bodyPr wrap="square" rtlCol="0">
            <a:spAutoFit/>
          </a:bodyPr>
          <a:lstStyle/>
          <a:p>
            <a:pPr algn="ctr"/>
            <a:r>
              <a:rPr lang="en-US" sz="2400" dirty="0"/>
              <a:t>M’</a:t>
            </a:r>
          </a:p>
        </p:txBody>
      </p:sp>
      <p:sp>
        <p:nvSpPr>
          <p:cNvPr id="51" name="TextBox 50">
            <a:extLst>
              <a:ext uri="{FF2B5EF4-FFF2-40B4-BE49-F238E27FC236}">
                <a16:creationId xmlns:a16="http://schemas.microsoft.com/office/drawing/2014/main" id="{141A04B8-0A97-4E70-8A30-4D79CC59789A}"/>
              </a:ext>
            </a:extLst>
          </p:cNvPr>
          <p:cNvSpPr txBox="1"/>
          <p:nvPr/>
        </p:nvSpPr>
        <p:spPr>
          <a:xfrm>
            <a:off x="628650" y="6444477"/>
            <a:ext cx="4578626" cy="276999"/>
          </a:xfrm>
          <a:prstGeom prst="rect">
            <a:avLst/>
          </a:prstGeom>
          <a:noFill/>
        </p:spPr>
        <p:txBody>
          <a:bodyPr wrap="none" rtlCol="0" anchor="b">
            <a:spAutoFit/>
          </a:bodyPr>
          <a:lstStyle/>
          <a:p>
            <a:r>
              <a:rPr lang="en-US" sz="1200" dirty="0"/>
              <a:t>This model is based on </a:t>
            </a:r>
            <a:r>
              <a:rPr lang="en-US" sz="1200" dirty="0">
                <a:hlinkClick r:id="rId4"/>
              </a:rPr>
              <a:t>Shannon Model</a:t>
            </a:r>
            <a:r>
              <a:rPr lang="en-US" sz="1200" dirty="0"/>
              <a:t> and </a:t>
            </a:r>
            <a:r>
              <a:rPr lang="en-US" sz="1200" dirty="0" err="1"/>
              <a:t>Berlo’s</a:t>
            </a:r>
            <a:r>
              <a:rPr lang="en-US" sz="1200" dirty="0"/>
              <a:t> SMCR Model.</a:t>
            </a:r>
          </a:p>
        </p:txBody>
      </p:sp>
      <p:sp>
        <p:nvSpPr>
          <p:cNvPr id="52" name="TextBox 51">
            <a:extLst>
              <a:ext uri="{FF2B5EF4-FFF2-40B4-BE49-F238E27FC236}">
                <a16:creationId xmlns:a16="http://schemas.microsoft.com/office/drawing/2014/main" id="{F09414BE-E55B-4DC5-820C-7F7DE7D351E8}"/>
              </a:ext>
            </a:extLst>
          </p:cNvPr>
          <p:cNvSpPr txBox="1"/>
          <p:nvPr/>
        </p:nvSpPr>
        <p:spPr>
          <a:xfrm>
            <a:off x="1323021" y="4050728"/>
            <a:ext cx="657551" cy="276999"/>
          </a:xfrm>
          <a:prstGeom prst="rect">
            <a:avLst/>
          </a:prstGeom>
          <a:noFill/>
        </p:spPr>
        <p:txBody>
          <a:bodyPr wrap="none" rtlCol="0">
            <a:spAutoFit/>
          </a:bodyPr>
          <a:lstStyle/>
          <a:p>
            <a:pPr algn="ctr"/>
            <a:r>
              <a:rPr lang="en-US" sz="1200" dirty="0"/>
              <a:t>Sender</a:t>
            </a:r>
          </a:p>
        </p:txBody>
      </p:sp>
      <p:sp>
        <p:nvSpPr>
          <p:cNvPr id="53" name="TextBox 52">
            <a:extLst>
              <a:ext uri="{FF2B5EF4-FFF2-40B4-BE49-F238E27FC236}">
                <a16:creationId xmlns:a16="http://schemas.microsoft.com/office/drawing/2014/main" id="{BC95AD33-ACE4-4514-A42F-591EFB1DF21F}"/>
              </a:ext>
            </a:extLst>
          </p:cNvPr>
          <p:cNvSpPr txBox="1"/>
          <p:nvPr/>
        </p:nvSpPr>
        <p:spPr>
          <a:xfrm>
            <a:off x="2708566" y="4050728"/>
            <a:ext cx="988156" cy="461665"/>
          </a:xfrm>
          <a:prstGeom prst="rect">
            <a:avLst/>
          </a:prstGeom>
          <a:noFill/>
        </p:spPr>
        <p:txBody>
          <a:bodyPr wrap="none" rtlCol="0">
            <a:spAutoFit/>
          </a:bodyPr>
          <a:lstStyle/>
          <a:p>
            <a:pPr algn="ctr"/>
            <a:r>
              <a:rPr lang="en-US" sz="1200" dirty="0"/>
              <a:t>Encoder</a:t>
            </a:r>
          </a:p>
          <a:p>
            <a:pPr algn="ctr"/>
            <a:r>
              <a:rPr lang="en-US" sz="1200" dirty="0"/>
              <a:t>(modulator)</a:t>
            </a:r>
          </a:p>
        </p:txBody>
      </p:sp>
      <p:sp>
        <p:nvSpPr>
          <p:cNvPr id="54" name="TextBox 53">
            <a:extLst>
              <a:ext uri="{FF2B5EF4-FFF2-40B4-BE49-F238E27FC236}">
                <a16:creationId xmlns:a16="http://schemas.microsoft.com/office/drawing/2014/main" id="{91389A55-726C-4492-A4D3-845FAE2F8D36}"/>
              </a:ext>
            </a:extLst>
          </p:cNvPr>
          <p:cNvSpPr txBox="1"/>
          <p:nvPr/>
        </p:nvSpPr>
        <p:spPr>
          <a:xfrm>
            <a:off x="5418255" y="4050728"/>
            <a:ext cx="1159676" cy="461665"/>
          </a:xfrm>
          <a:prstGeom prst="rect">
            <a:avLst/>
          </a:prstGeom>
          <a:noFill/>
        </p:spPr>
        <p:txBody>
          <a:bodyPr wrap="none" rtlCol="0">
            <a:spAutoFit/>
          </a:bodyPr>
          <a:lstStyle/>
          <a:p>
            <a:pPr algn="ctr"/>
            <a:r>
              <a:rPr lang="en-US" sz="1200" dirty="0"/>
              <a:t>Decoder</a:t>
            </a:r>
          </a:p>
          <a:p>
            <a:pPr algn="ctr"/>
            <a:r>
              <a:rPr lang="en-US" sz="1200" dirty="0"/>
              <a:t>(demodulator)</a:t>
            </a:r>
          </a:p>
        </p:txBody>
      </p:sp>
      <p:sp>
        <p:nvSpPr>
          <p:cNvPr id="55" name="TextBox 54">
            <a:extLst>
              <a:ext uri="{FF2B5EF4-FFF2-40B4-BE49-F238E27FC236}">
                <a16:creationId xmlns:a16="http://schemas.microsoft.com/office/drawing/2014/main" id="{D4EBE9DC-516B-4A79-ACBE-21A76FA10682}"/>
              </a:ext>
            </a:extLst>
          </p:cNvPr>
          <p:cNvSpPr txBox="1"/>
          <p:nvPr/>
        </p:nvSpPr>
        <p:spPr>
          <a:xfrm>
            <a:off x="7145084" y="4050728"/>
            <a:ext cx="805542" cy="276999"/>
          </a:xfrm>
          <a:prstGeom prst="rect">
            <a:avLst/>
          </a:prstGeom>
          <a:noFill/>
        </p:spPr>
        <p:txBody>
          <a:bodyPr wrap="none" rtlCol="0">
            <a:spAutoFit/>
          </a:bodyPr>
          <a:lstStyle/>
          <a:p>
            <a:pPr algn="ctr"/>
            <a:r>
              <a:rPr lang="en-US" sz="1200" dirty="0"/>
              <a:t>Recipient</a:t>
            </a:r>
          </a:p>
        </p:txBody>
      </p:sp>
      <p:pic>
        <p:nvPicPr>
          <p:cNvPr id="59" name="Graphic 58">
            <a:extLst>
              <a:ext uri="{FF2B5EF4-FFF2-40B4-BE49-F238E27FC236}">
                <a16:creationId xmlns:a16="http://schemas.microsoft.com/office/drawing/2014/main" id="{FA53F91F-9E74-4EC3-9D28-E60770CAB59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14830" y="3323723"/>
            <a:ext cx="676275" cy="723900"/>
          </a:xfrm>
          <a:prstGeom prst="rect">
            <a:avLst/>
          </a:prstGeom>
        </p:spPr>
      </p:pic>
      <p:sp>
        <p:nvSpPr>
          <p:cNvPr id="60" name="TextBox 59">
            <a:extLst>
              <a:ext uri="{FF2B5EF4-FFF2-40B4-BE49-F238E27FC236}">
                <a16:creationId xmlns:a16="http://schemas.microsoft.com/office/drawing/2014/main" id="{054FFD39-17E3-42FF-A0F6-5E4981037F36}"/>
              </a:ext>
            </a:extLst>
          </p:cNvPr>
          <p:cNvSpPr txBox="1"/>
          <p:nvPr/>
        </p:nvSpPr>
        <p:spPr>
          <a:xfrm>
            <a:off x="1738213" y="4934866"/>
            <a:ext cx="1394559" cy="1200329"/>
          </a:xfrm>
          <a:prstGeom prst="rect">
            <a:avLst/>
          </a:prstGeom>
          <a:noFill/>
        </p:spPr>
        <p:txBody>
          <a:bodyPr wrap="square" rtlCol="0">
            <a:spAutoFit/>
          </a:bodyPr>
          <a:lstStyle/>
          <a:p>
            <a:r>
              <a:rPr lang="en-US" dirty="0"/>
              <a:t>Message =</a:t>
            </a:r>
          </a:p>
          <a:p>
            <a:pPr marL="285750" indent="-285750">
              <a:buFont typeface="Arial" panose="020B0604020202020204" pitchFamily="34" charset="0"/>
              <a:buChar char="•"/>
            </a:pPr>
            <a:r>
              <a:rPr lang="en-US" dirty="0"/>
              <a:t>Content</a:t>
            </a:r>
          </a:p>
          <a:p>
            <a:pPr marL="285750" indent="-285750">
              <a:buFont typeface="Arial" panose="020B0604020202020204" pitchFamily="34" charset="0"/>
              <a:buChar char="•"/>
            </a:pPr>
            <a:r>
              <a:rPr lang="en-US" dirty="0"/>
              <a:t>Structure</a:t>
            </a:r>
          </a:p>
          <a:p>
            <a:pPr marL="285750" indent="-285750">
              <a:buFont typeface="Arial" panose="020B0604020202020204" pitchFamily="34" charset="0"/>
              <a:buChar char="•"/>
            </a:pPr>
            <a:r>
              <a:rPr lang="en-US" dirty="0"/>
              <a:t>Code</a:t>
            </a:r>
          </a:p>
        </p:txBody>
      </p:sp>
      <p:sp>
        <p:nvSpPr>
          <p:cNvPr id="61" name="TextBox 60">
            <a:extLst>
              <a:ext uri="{FF2B5EF4-FFF2-40B4-BE49-F238E27FC236}">
                <a16:creationId xmlns:a16="http://schemas.microsoft.com/office/drawing/2014/main" id="{5AE2FEC8-233D-4A8C-80F7-995C87362DCF}"/>
              </a:ext>
            </a:extLst>
          </p:cNvPr>
          <p:cNvSpPr txBox="1"/>
          <p:nvPr/>
        </p:nvSpPr>
        <p:spPr>
          <a:xfrm>
            <a:off x="4156669" y="1541904"/>
            <a:ext cx="4358681" cy="523220"/>
          </a:xfrm>
          <a:prstGeom prst="rect">
            <a:avLst/>
          </a:prstGeom>
          <a:noFill/>
        </p:spPr>
        <p:txBody>
          <a:bodyPr wrap="square" rtlCol="0">
            <a:spAutoFit/>
          </a:bodyPr>
          <a:lstStyle/>
          <a:p>
            <a:r>
              <a:rPr lang="en-US" sz="1400" dirty="0"/>
              <a:t>Signal = Signaling method, etc.</a:t>
            </a:r>
          </a:p>
          <a:p>
            <a:r>
              <a:rPr lang="en-US" sz="1400" dirty="0"/>
              <a:t>Channel = Usually physical media + bandwidth, etc.</a:t>
            </a:r>
          </a:p>
        </p:txBody>
      </p:sp>
      <p:cxnSp>
        <p:nvCxnSpPr>
          <p:cNvPr id="63" name="Straight Connector 62">
            <a:extLst>
              <a:ext uri="{FF2B5EF4-FFF2-40B4-BE49-F238E27FC236}">
                <a16:creationId xmlns:a16="http://schemas.microsoft.com/office/drawing/2014/main" id="{6108E1C3-BFBD-4481-AA4B-36F6906F1747}"/>
              </a:ext>
            </a:extLst>
          </p:cNvPr>
          <p:cNvCxnSpPr>
            <a:stCxn id="41" idx="2"/>
          </p:cNvCxnSpPr>
          <p:nvPr/>
        </p:nvCxnSpPr>
        <p:spPr>
          <a:xfrm flipH="1">
            <a:off x="2432821" y="4093789"/>
            <a:ext cx="2" cy="782407"/>
          </a:xfrm>
          <a:prstGeom prst="line">
            <a:avLst/>
          </a:prstGeom>
        </p:spPr>
        <p:style>
          <a:lnRef idx="1">
            <a:schemeClr val="accent1"/>
          </a:lnRef>
          <a:fillRef idx="0">
            <a:schemeClr val="accent1"/>
          </a:fillRef>
          <a:effectRef idx="0">
            <a:schemeClr val="accent1"/>
          </a:effectRef>
          <a:fontRef idx="minor">
            <a:schemeClr val="tx1"/>
          </a:fontRef>
        </p:style>
      </p:cxnSp>
      <p:sp>
        <p:nvSpPr>
          <p:cNvPr id="64" name="Rectangle: Folded Corner 63">
            <a:extLst>
              <a:ext uri="{FF2B5EF4-FFF2-40B4-BE49-F238E27FC236}">
                <a16:creationId xmlns:a16="http://schemas.microsoft.com/office/drawing/2014/main" id="{95B37B53-6347-4022-90F4-3C2B9BCC8900}"/>
              </a:ext>
            </a:extLst>
          </p:cNvPr>
          <p:cNvSpPr/>
          <p:nvPr/>
        </p:nvSpPr>
        <p:spPr>
          <a:xfrm>
            <a:off x="2124949" y="2403466"/>
            <a:ext cx="615743" cy="838436"/>
          </a:xfrm>
          <a:prstGeom prst="foldedCorner">
            <a:avLst>
              <a:gd name="adj" fmla="val 38938"/>
            </a:avLst>
          </a:prstGeom>
          <a:ln w="1905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5" name="Rectangle: Folded Corner 64">
            <a:extLst>
              <a:ext uri="{FF2B5EF4-FFF2-40B4-BE49-F238E27FC236}">
                <a16:creationId xmlns:a16="http://schemas.microsoft.com/office/drawing/2014/main" id="{29DECCC7-AE8D-44B6-9E49-D7CA44E282F1}"/>
              </a:ext>
            </a:extLst>
          </p:cNvPr>
          <p:cNvSpPr/>
          <p:nvPr/>
        </p:nvSpPr>
        <p:spPr>
          <a:xfrm>
            <a:off x="6465101" y="2403466"/>
            <a:ext cx="615743" cy="838436"/>
          </a:xfrm>
          <a:prstGeom prst="foldedCorner">
            <a:avLst>
              <a:gd name="adj" fmla="val 38938"/>
            </a:avLst>
          </a:prstGeom>
          <a:ln w="1905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nvGrpSpPr>
          <p:cNvPr id="83" name="Group 82">
            <a:extLst>
              <a:ext uri="{FF2B5EF4-FFF2-40B4-BE49-F238E27FC236}">
                <a16:creationId xmlns:a16="http://schemas.microsoft.com/office/drawing/2014/main" id="{79947A05-1BEF-4289-8BF3-0A0B176CA7EF}"/>
              </a:ext>
            </a:extLst>
          </p:cNvPr>
          <p:cNvGrpSpPr/>
          <p:nvPr/>
        </p:nvGrpSpPr>
        <p:grpSpPr>
          <a:xfrm>
            <a:off x="3490893" y="2531087"/>
            <a:ext cx="845371" cy="547687"/>
            <a:chOff x="3419220" y="2336006"/>
            <a:chExt cx="845371" cy="852488"/>
          </a:xfrm>
        </p:grpSpPr>
        <p:sp>
          <p:nvSpPr>
            <p:cNvPr id="80" name="Freeform: Shape 79">
              <a:extLst>
                <a:ext uri="{FF2B5EF4-FFF2-40B4-BE49-F238E27FC236}">
                  <a16:creationId xmlns:a16="http://schemas.microsoft.com/office/drawing/2014/main" id="{50C52276-145A-40D1-B0AE-E207159830B7}"/>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Freeform: Shape 80">
              <a:extLst>
                <a:ext uri="{FF2B5EF4-FFF2-40B4-BE49-F238E27FC236}">
                  <a16:creationId xmlns:a16="http://schemas.microsoft.com/office/drawing/2014/main" id="{033F6860-4FCC-44E1-ACB9-19FB57E7F594}"/>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Shape 81">
              <a:extLst>
                <a:ext uri="{FF2B5EF4-FFF2-40B4-BE49-F238E27FC236}">
                  <a16:creationId xmlns:a16="http://schemas.microsoft.com/office/drawing/2014/main" id="{DACABFE1-CAA4-483E-92ED-6961BA617BBC}"/>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4" name="Group 83">
            <a:extLst>
              <a:ext uri="{FF2B5EF4-FFF2-40B4-BE49-F238E27FC236}">
                <a16:creationId xmlns:a16="http://schemas.microsoft.com/office/drawing/2014/main" id="{ED3C2AAC-8D49-4FD8-9FCE-13D6746A3D54}"/>
              </a:ext>
            </a:extLst>
          </p:cNvPr>
          <p:cNvGrpSpPr/>
          <p:nvPr/>
        </p:nvGrpSpPr>
        <p:grpSpPr>
          <a:xfrm>
            <a:off x="4828636" y="2531087"/>
            <a:ext cx="845371" cy="547687"/>
            <a:chOff x="3419220" y="2336006"/>
            <a:chExt cx="845371" cy="852488"/>
          </a:xfrm>
        </p:grpSpPr>
        <p:sp>
          <p:nvSpPr>
            <p:cNvPr id="85" name="Freeform: Shape 84">
              <a:extLst>
                <a:ext uri="{FF2B5EF4-FFF2-40B4-BE49-F238E27FC236}">
                  <a16:creationId xmlns:a16="http://schemas.microsoft.com/office/drawing/2014/main" id="{7D3258A2-4410-43FF-8F2D-BA9F8A7EB568}"/>
                </a:ext>
              </a:extLst>
            </p:cNvPr>
            <p:cNvSpPr/>
            <p:nvPr/>
          </p:nvSpPr>
          <p:spPr>
            <a:xfrm>
              <a:off x="341922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Freeform: Shape 85">
              <a:extLst>
                <a:ext uri="{FF2B5EF4-FFF2-40B4-BE49-F238E27FC236}">
                  <a16:creationId xmlns:a16="http://schemas.microsoft.com/office/drawing/2014/main" id="{AAC4838F-1A11-44F4-BAB7-E697FF9087B7}"/>
                </a:ext>
              </a:extLst>
            </p:cNvPr>
            <p:cNvSpPr/>
            <p:nvPr/>
          </p:nvSpPr>
          <p:spPr>
            <a:xfrm>
              <a:off x="3701010"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85C94562-52D6-4DCC-9122-D2638B4C4673}"/>
                </a:ext>
              </a:extLst>
            </p:cNvPr>
            <p:cNvSpPr/>
            <p:nvPr/>
          </p:nvSpPr>
          <p:spPr>
            <a:xfrm>
              <a:off x="3982582" y="2336006"/>
              <a:ext cx="282009" cy="852488"/>
            </a:xfrm>
            <a:custGeom>
              <a:avLst/>
              <a:gdLst>
                <a:gd name="connsiteX0" fmla="*/ 0 w 1697831"/>
                <a:gd name="connsiteY0" fmla="*/ 426244 h 852488"/>
                <a:gd name="connsiteX1" fmla="*/ 421481 w 1697831"/>
                <a:gd name="connsiteY1" fmla="*/ 0 h 852488"/>
                <a:gd name="connsiteX2" fmla="*/ 850106 w 1697831"/>
                <a:gd name="connsiteY2" fmla="*/ 426244 h 852488"/>
                <a:gd name="connsiteX3" fmla="*/ 1271587 w 1697831"/>
                <a:gd name="connsiteY3" fmla="*/ 852488 h 852488"/>
                <a:gd name="connsiteX4" fmla="*/ 1697831 w 1697831"/>
                <a:gd name="connsiteY4" fmla="*/ 423863 h 852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7831" h="852488">
                  <a:moveTo>
                    <a:pt x="0" y="426244"/>
                  </a:moveTo>
                  <a:cubicBezTo>
                    <a:pt x="139898" y="213122"/>
                    <a:pt x="279797" y="0"/>
                    <a:pt x="421481" y="0"/>
                  </a:cubicBezTo>
                  <a:cubicBezTo>
                    <a:pt x="563165" y="0"/>
                    <a:pt x="850106" y="426244"/>
                    <a:pt x="850106" y="426244"/>
                  </a:cubicBezTo>
                  <a:cubicBezTo>
                    <a:pt x="991790" y="568325"/>
                    <a:pt x="1130300" y="852885"/>
                    <a:pt x="1271587" y="852488"/>
                  </a:cubicBezTo>
                  <a:cubicBezTo>
                    <a:pt x="1412874" y="852091"/>
                    <a:pt x="1555352" y="637977"/>
                    <a:pt x="1697831" y="423863"/>
                  </a:cubicBezTo>
                </a:path>
              </a:pathLst>
            </a:cu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14783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F94024F-D4FB-4E6E-A7AC-DC0E86169664}"/>
              </a:ext>
            </a:extLst>
          </p:cNvPr>
          <p:cNvSpPr>
            <a:spLocks noGrp="1"/>
          </p:cNvSpPr>
          <p:nvPr>
            <p:ph type="title"/>
          </p:nvPr>
        </p:nvSpPr>
        <p:spPr/>
        <p:txBody>
          <a:bodyPr/>
          <a:lstStyle/>
          <a:p>
            <a:r>
              <a:rPr lang="en-US" dirty="0"/>
              <a:t>Network Concepts</a:t>
            </a:r>
          </a:p>
        </p:txBody>
      </p:sp>
      <p:sp>
        <p:nvSpPr>
          <p:cNvPr id="6" name="Text Placeholder 5">
            <a:extLst>
              <a:ext uri="{FF2B5EF4-FFF2-40B4-BE49-F238E27FC236}">
                <a16:creationId xmlns:a16="http://schemas.microsoft.com/office/drawing/2014/main" id="{F322E531-27BE-44B8-8F03-A72F71B4433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CF99BFB-F957-47D9-B994-25EF0B881793}"/>
              </a:ext>
            </a:extLst>
          </p:cNvPr>
          <p:cNvSpPr>
            <a:spLocks noGrp="1"/>
          </p:cNvSpPr>
          <p:nvPr>
            <p:ph type="sldNum" sz="quarter" idx="12"/>
          </p:nvPr>
        </p:nvSpPr>
        <p:spPr/>
        <p:txBody>
          <a:bodyPr/>
          <a:lstStyle/>
          <a:p>
            <a:fld id="{0B02C7C3-1F9D-495C-A818-668CCDC0E8E2}" type="slidenum">
              <a:rPr lang="en-US" smtClean="0"/>
              <a:t>9</a:t>
            </a:fld>
            <a:endParaRPr lang="en-US"/>
          </a:p>
        </p:txBody>
      </p:sp>
    </p:spTree>
    <p:extLst>
      <p:ext uri="{BB962C8B-B14F-4D97-AF65-F5344CB8AC3E}">
        <p14:creationId xmlns:p14="http://schemas.microsoft.com/office/powerpoint/2010/main" val="22792962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ystematic">
      <a:majorFont>
        <a:latin typeface="Segoe UI Semilight"/>
        <a:ea typeface="MS PMincho"/>
        <a:cs typeface="TH Sarabun New"/>
      </a:majorFont>
      <a:minorFont>
        <a:latin typeface="Segoe UI"/>
        <a:ea typeface="MS PGothic"/>
        <a:cs typeface="TH Sarabun New"/>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System.Storyboarding.Backgrounds.SharePoint" Revision="1" Stencil="System.Storyboarding.Backgrounds" StencilVersion="0.1"/>
</Control>
</file>

<file path=customXml/item10.xml><?xml version="1.0" encoding="utf-8"?>
<Control xmlns="http://schemas.microsoft.com/VisualStudio/2011/storyboarding/control/v1.0">
  <Id Name="System.Storyboarding.Icons.Help" RevisionId="05cd6d03-c0b2-488e-98a7-d68de69a2cfc" Stencil="System.Storyboarding.Icons" StencilRevisionId="05cd6d03-c0b2-488e-98a7-d68de69a2cfc" StencilVersion="0.1"/>
</Control>
</file>

<file path=customXml/item11.xml><?xml version="1.0" encoding="utf-8"?>
<Control xmlns="http://schemas.microsoft.com/VisualStudio/2011/storyboarding/control/v1.0">
  <Id Name="System.Storyboarding.Media.Image" RevisionId="658c0869-8ded-44f2-a68a-f8e8fcb7d3bd" Stencil="System.Storyboarding.Media" StencilRevisionId="658c0869-8ded-44f2-a68a-f8e8fcb7d3bd" StencilVersion="0.1"/>
</Control>
</file>

<file path=customXml/item12.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2.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3.xml><?xml version="1.0" encoding="utf-8"?>
<Control xmlns="http://schemas.microsoft.com/VisualStudio/2011/storyboarding/control/v1.0">
  <Id Name="System.Storyboarding.Common.DropdownBox" RevisionId="68ea164d-c1de-47a5-804f-d4d1290fa524" Stencil="System.Storyboarding.Common" StencilRevisionId="68ea164d-c1de-47a5-804f-d4d1290fa524" StencilVersion="0.1"/>
</Control>
</file>

<file path=customXml/item4.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5.xml><?xml version="1.0" encoding="utf-8"?>
<Control xmlns="http://schemas.microsoft.com/VisualStudio/2011/storyboarding/control/v1.0">
  <Id Name="System.Storyboarding.Common.SearchBox" RevisionId="68ea164d-c1de-47a5-804f-d4d1290fa524" Stencil="System.Storyboarding.Common" StencilRevisionId="68ea164d-c1de-47a5-804f-d4d1290fa524" StencilVersion="0.1"/>
</Control>
</file>

<file path=customXml/item6.xml><?xml version="1.0" encoding="utf-8"?>
<Control xmlns="http://schemas.microsoft.com/VisualStudio/2011/storyboarding/control/v1.0">
  <Id Name="System.Storyboarding.Icons.FolderOpen" RevisionId="05cd6d03-c0b2-488e-98a7-d68de69a2cfc" Stencil="System.Storyboarding.Icons" StencilRevisionId="05cd6d03-c0b2-488e-98a7-d68de69a2cfc" StencilVersion="0.1"/>
</Control>
</file>

<file path=customXml/item7.xml><?xml version="1.0" encoding="utf-8"?>
<Control xmlns="http://schemas.microsoft.com/VisualStudio/2011/storyboarding/control">
  <Id Name="System.Storyboarding.Media.WebAd" Revision="1" Stencil="System.Storyboarding.Media" StencilVersion="0.1"/>
</Control>
</file>

<file path=customXml/item8.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9.xml><?xml version="1.0" encoding="utf-8"?>
<Control xmlns="http://schemas.microsoft.com/VisualStudio/2011/storyboarding/control/v1.0">
  <Id Name="System.Storyboarding.Common.Text" RevisionId="68ea164d-c1de-47a5-804f-d4d1290fa524" Stencil="System.Storyboarding.Common" StencilRevisionId="68ea164d-c1de-47a5-804f-d4d1290fa524" StencilVersion="0.1"/>
</Control>
</file>

<file path=customXml/itemProps1.xml><?xml version="1.0" encoding="utf-8"?>
<ds:datastoreItem xmlns:ds="http://schemas.openxmlformats.org/officeDocument/2006/customXml" ds:itemID="{CC3179F3-27FC-4C3B-B6E0-5C0C670B056B}">
  <ds:schemaRefs>
    <ds:schemaRef ds:uri="http://schemas.microsoft.com/VisualStudio/2011/storyboarding/control"/>
  </ds:schemaRefs>
</ds:datastoreItem>
</file>

<file path=customXml/itemProps10.xml><?xml version="1.0" encoding="utf-8"?>
<ds:datastoreItem xmlns:ds="http://schemas.openxmlformats.org/officeDocument/2006/customXml" ds:itemID="{E8B65369-76D4-44B9-8CEB-D454AC76CCEB}">
  <ds:schemaRefs>
    <ds:schemaRef ds:uri="http://schemas.microsoft.com/VisualStudio/2011/storyboarding/control/v1.0"/>
  </ds:schemaRefs>
</ds:datastoreItem>
</file>

<file path=customXml/itemProps11.xml><?xml version="1.0" encoding="utf-8"?>
<ds:datastoreItem xmlns:ds="http://schemas.openxmlformats.org/officeDocument/2006/customXml" ds:itemID="{366DA436-CE30-453F-9CC1-28AD3B50F144}">
  <ds:schemaRefs>
    <ds:schemaRef ds:uri="http://schemas.microsoft.com/VisualStudio/2011/storyboarding/control/v1.0"/>
  </ds:schemaRefs>
</ds:datastoreItem>
</file>

<file path=customXml/itemProps12.xml><?xml version="1.0" encoding="utf-8"?>
<ds:datastoreItem xmlns:ds="http://schemas.openxmlformats.org/officeDocument/2006/customXml" ds:itemID="{E83CE332-ECC5-4BAC-A734-C260BE747A0D}">
  <ds:schemaRefs>
    <ds:schemaRef ds:uri="http://schemas.microsoft.com/VisualStudio/2011/storyboarding/control/v1.0"/>
  </ds:schemaRefs>
</ds:datastoreItem>
</file>

<file path=customXml/itemProps2.xml><?xml version="1.0" encoding="utf-8"?>
<ds:datastoreItem xmlns:ds="http://schemas.openxmlformats.org/officeDocument/2006/customXml" ds:itemID="{D876FCC0-9E7A-48B1-8E50-1A0759F74E0A}">
  <ds:schemaRefs>
    <ds:schemaRef ds:uri="http://schemas.microsoft.com/VisualStudio/2011/storyboarding/control/v1.0"/>
  </ds:schemaRefs>
</ds:datastoreItem>
</file>

<file path=customXml/itemProps3.xml><?xml version="1.0" encoding="utf-8"?>
<ds:datastoreItem xmlns:ds="http://schemas.openxmlformats.org/officeDocument/2006/customXml" ds:itemID="{5A6F5145-09F5-421E-ABA8-035D9DF59D73}">
  <ds:schemaRefs>
    <ds:schemaRef ds:uri="http://schemas.microsoft.com/VisualStudio/2011/storyboarding/control/v1.0"/>
  </ds:schemaRefs>
</ds:datastoreItem>
</file>

<file path=customXml/itemProps4.xml><?xml version="1.0" encoding="utf-8"?>
<ds:datastoreItem xmlns:ds="http://schemas.openxmlformats.org/officeDocument/2006/customXml" ds:itemID="{4475BC4D-1BB3-42EE-94C9-1B162D8BAFED}">
  <ds:schemaRefs>
    <ds:schemaRef ds:uri="http://schemas.microsoft.com/VisualStudio/2011/storyboarding/control/v1.0"/>
  </ds:schemaRefs>
</ds:datastoreItem>
</file>

<file path=customXml/itemProps5.xml><?xml version="1.0" encoding="utf-8"?>
<ds:datastoreItem xmlns:ds="http://schemas.openxmlformats.org/officeDocument/2006/customXml" ds:itemID="{AB8AF5A6-FA45-4246-A67D-74215671FBEF}">
  <ds:schemaRefs>
    <ds:schemaRef ds:uri="http://schemas.microsoft.com/VisualStudio/2011/storyboarding/control/v1.0"/>
  </ds:schemaRefs>
</ds:datastoreItem>
</file>

<file path=customXml/itemProps6.xml><?xml version="1.0" encoding="utf-8"?>
<ds:datastoreItem xmlns:ds="http://schemas.openxmlformats.org/officeDocument/2006/customXml" ds:itemID="{6CA1E503-3BE5-48F9-8903-1F5A0E5B53FA}">
  <ds:schemaRefs>
    <ds:schemaRef ds:uri="http://schemas.microsoft.com/VisualStudio/2011/storyboarding/control/v1.0"/>
  </ds:schemaRefs>
</ds:datastoreItem>
</file>

<file path=customXml/itemProps7.xml><?xml version="1.0" encoding="utf-8"?>
<ds:datastoreItem xmlns:ds="http://schemas.openxmlformats.org/officeDocument/2006/customXml" ds:itemID="{D23D96C8-A2D2-40D8-8907-1969DA7EF15F}">
  <ds:schemaRefs>
    <ds:schemaRef ds:uri="http://schemas.microsoft.com/VisualStudio/2011/storyboarding/control"/>
  </ds:schemaRefs>
</ds:datastoreItem>
</file>

<file path=customXml/itemProps8.xml><?xml version="1.0" encoding="utf-8"?>
<ds:datastoreItem xmlns:ds="http://schemas.openxmlformats.org/officeDocument/2006/customXml" ds:itemID="{BCFDDF06-4D2E-4D6D-9A1B-C447B3F4EA67}">
  <ds:schemaRefs>
    <ds:schemaRef ds:uri="http://schemas.microsoft.com/VisualStudio/2011/storyboarding/control/v1.0"/>
  </ds:schemaRefs>
</ds:datastoreItem>
</file>

<file path=customXml/itemProps9.xml><?xml version="1.0" encoding="utf-8"?>
<ds:datastoreItem xmlns:ds="http://schemas.openxmlformats.org/officeDocument/2006/customXml" ds:itemID="{6089AD14-2AFF-487A-A99A-106B05215CC5}">
  <ds:schemaRefs>
    <ds:schemaRef ds:uri="http://schemas.microsoft.com/VisualStudio/2011/storyboarding/control/v1.0"/>
  </ds:schemaRefs>
</ds:datastoreItem>
</file>

<file path=docProps/app.xml><?xml version="1.0" encoding="utf-8"?>
<Properties xmlns="http://schemas.openxmlformats.org/officeDocument/2006/extended-properties" xmlns:vt="http://schemas.openxmlformats.org/officeDocument/2006/docPropsVTypes">
  <TotalTime>9878</TotalTime>
  <Words>3649</Words>
  <Application>Microsoft Office PowerPoint</Application>
  <PresentationFormat>On-screen Show (4:3)</PresentationFormat>
  <Paragraphs>667</Paragraphs>
  <Slides>56</Slides>
  <Notes>0</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ヒラギノ角ゴ Pro W3</vt:lpstr>
      <vt:lpstr>Arial</vt:lpstr>
      <vt:lpstr>Arial</vt:lpstr>
      <vt:lpstr>Calibri</vt:lpstr>
      <vt:lpstr>Consolas</vt:lpstr>
      <vt:lpstr>Open Sans</vt:lpstr>
      <vt:lpstr>Segoe UI</vt:lpstr>
      <vt:lpstr>Segoe UI Semilight</vt:lpstr>
      <vt:lpstr>Office Theme</vt:lpstr>
      <vt:lpstr>Information Science</vt:lpstr>
      <vt:lpstr>Enhanced Edition</vt:lpstr>
      <vt:lpstr>Class Announcement</vt:lpstr>
      <vt:lpstr>Agenda</vt:lpstr>
      <vt:lpstr>⚠️ Please save the slides!  ⚠️</vt:lpstr>
      <vt:lpstr>Data Communication</vt:lpstr>
      <vt:lpstr>PowerPoint Presentation</vt:lpstr>
      <vt:lpstr>Communication Model (Modified and Interpreted for Data Communication)</vt:lpstr>
      <vt:lpstr>Network Concepts</vt:lpstr>
      <vt:lpstr>The Post/Mail/Courier Model Human Communication, Data Communication, sending things, all the same. (Use whichever word you remember.)</vt:lpstr>
      <vt:lpstr>The Packet Model:  Handling Large Data Sizes</vt:lpstr>
      <vt:lpstr>The Packet Model:  Handling Different Data Formats</vt:lpstr>
      <vt:lpstr>Abstraction</vt:lpstr>
      <vt:lpstr>The Network Stack</vt:lpstr>
      <vt:lpstr>The Network Stack</vt:lpstr>
      <vt:lpstr>Open Systems Interconnection (OSI) Model</vt:lpstr>
      <vt:lpstr>Open Systems Interconnection (OSI) Model</vt:lpstr>
      <vt:lpstr>The TCP/IP Protocol Model</vt:lpstr>
      <vt:lpstr>Comparison between OSI and TCP/IP Protocol Model</vt:lpstr>
      <vt:lpstr>Addressing</vt:lpstr>
      <vt:lpstr>Encapsulation</vt:lpstr>
      <vt:lpstr>Signal Modulation</vt:lpstr>
      <vt:lpstr>Hey, we’re at the bottom of the stack!</vt:lpstr>
      <vt:lpstr>Types of Wired Media</vt:lpstr>
      <vt:lpstr>Twisted Pair Cables</vt:lpstr>
      <vt:lpstr>How to choose cables?</vt:lpstr>
      <vt:lpstr>What about non-BASE things?</vt:lpstr>
      <vt:lpstr>Going Over 100m?</vt:lpstr>
      <vt:lpstr>Example of properly labeled commercial (home-use) cables</vt:lpstr>
      <vt:lpstr>Example of dubiously labeled product (not as good, but enough information)</vt:lpstr>
      <vt:lpstr>Example of poorly labeled product</vt:lpstr>
      <vt:lpstr>Wireless Communication</vt:lpstr>
      <vt:lpstr>Wi-Fi</vt:lpstr>
      <vt:lpstr>5G Emerging Tech: mmWave vs Sub6 … what’s going on?</vt:lpstr>
      <vt:lpstr>Comparison of 2G~5G by frequency range</vt:lpstr>
      <vt:lpstr>mmWave vs Sub6</vt:lpstr>
      <vt:lpstr>Data Link Layer</vt:lpstr>
      <vt:lpstr>Roles of the Data Link Layer</vt:lpstr>
      <vt:lpstr>More things in Data Link Layer</vt:lpstr>
      <vt:lpstr>Your device may have more than one MAC address.</vt:lpstr>
      <vt:lpstr>Network Layer: The Internet Protocol</vt:lpstr>
      <vt:lpstr>Key roles of the Internet Protocol</vt:lpstr>
      <vt:lpstr>How to check your MAC and IP addresses (Windows)</vt:lpstr>
      <vt:lpstr>Difference between MAC and IP addresses</vt:lpstr>
      <vt:lpstr>Transport Layer</vt:lpstr>
      <vt:lpstr>This is where port numbers are!</vt:lpstr>
      <vt:lpstr>What TCP does that UDP doesn’t?</vt:lpstr>
      <vt:lpstr>General uses of UDP and TCP</vt:lpstr>
      <vt:lpstr>Finally, we’re at the application layer!</vt:lpstr>
      <vt:lpstr>Examples of Application-Layer Protocols</vt:lpstr>
      <vt:lpstr>Examples of Application-Layer Protocols</vt:lpstr>
      <vt:lpstr>And so on!</vt:lpstr>
      <vt:lpstr>What can you learn further in single sentences?</vt:lpstr>
      <vt:lpstr>Class Announcement (again)</vt:lpstr>
      <vt:lpstr>That’s all for today!</vt:lpstr>
      <vt:lpstr>Fair Use Indicator (If you want to copy my slides for personal use)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Science and Information Processing</dc:title>
  <dc:creator>NAKASAN CHAWANAT</dc:creator>
  <cp:lastModifiedBy>Chawanat Nakasan</cp:lastModifiedBy>
  <cp:revision>194</cp:revision>
  <dcterms:created xsi:type="dcterms:W3CDTF">2019-06-11T02:59:11Z</dcterms:created>
  <dcterms:modified xsi:type="dcterms:W3CDTF">2021-11-06T18:51:55Z</dcterms:modified>
</cp:coreProperties>
</file>